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5"/>
    <p:sldMasterId id="214748367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</p:sldIdLst>
  <p:sldSz cy="5143500" cx="9144000"/>
  <p:notesSz cx="6858000" cy="9144000"/>
  <p:embeddedFontLst>
    <p:embeddedFont>
      <p:font typeface="Montserrat"/>
      <p:regular r:id="rId63"/>
      <p:bold r:id="rId64"/>
      <p:italic r:id="rId65"/>
      <p:boldItalic r:id="rId66"/>
    </p:embeddedFont>
    <p:embeddedFont>
      <p:font typeface="Montserrat Medium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DD34A38-90AF-4153-A88B-3A4755269544}">
  <a:tblStyle styleId="{6DD34A38-90AF-4153-A88B-3A475526954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70" Type="http://schemas.openxmlformats.org/officeDocument/2006/relationships/font" Target="fonts/MontserratMedium-boldItalic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font" Target="fonts/Montserrat-bold.fntdata"/><Relationship Id="rId63" Type="http://schemas.openxmlformats.org/officeDocument/2006/relationships/font" Target="fonts/Montserrat-regular.fntdata"/><Relationship Id="rId22" Type="http://schemas.openxmlformats.org/officeDocument/2006/relationships/slide" Target="slides/slide15.xml"/><Relationship Id="rId66" Type="http://schemas.openxmlformats.org/officeDocument/2006/relationships/font" Target="fonts/Montserrat-boldItalic.fntdata"/><Relationship Id="rId21" Type="http://schemas.openxmlformats.org/officeDocument/2006/relationships/slide" Target="slides/slide14.xml"/><Relationship Id="rId65" Type="http://schemas.openxmlformats.org/officeDocument/2006/relationships/font" Target="fonts/Montserrat-italic.fntdata"/><Relationship Id="rId24" Type="http://schemas.openxmlformats.org/officeDocument/2006/relationships/slide" Target="slides/slide17.xml"/><Relationship Id="rId68" Type="http://schemas.openxmlformats.org/officeDocument/2006/relationships/font" Target="fonts/MontserratMedium-bold.fntdata"/><Relationship Id="rId23" Type="http://schemas.openxmlformats.org/officeDocument/2006/relationships/slide" Target="slides/slide16.xml"/><Relationship Id="rId67" Type="http://schemas.openxmlformats.org/officeDocument/2006/relationships/font" Target="fonts/MontserratMedium-regular.fntdata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MontserratMedium-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b73a9bfaa_2_1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35b73a9bfaa_2_1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6eef470b5b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6eef470b5b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6f18175089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g36f18175089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44d10c5765_2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44d10c5765_2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6eef470b5b_0_2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36eef470b5b_0_2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eef470b5b_0_2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36eef470b5b_0_2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6f18175089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36f18175089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6f18175089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6f18175089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6f1817508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6f1817508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70d59d2e02_1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370d59d2e02_1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70d59d2e02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70d59d2e02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b73a9bfaa_2_1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35b73a9bfaa_2_1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6f18175089_0_1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g36f18175089_0_1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6f18175089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6f18175089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44d10c5765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g344d10c5765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6f18175089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g36f18175089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6eef470b5b_0_2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36eef470b5b_0_2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6f1334097f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36f1334097f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6f1334097f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g36f1334097f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6f1334097f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6f1334097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6f1334097f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6f1334097f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6f1334097f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6f1334097f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b73a9bfaa_2_16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5b73a9bfaa_2_1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6f1334097f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6f1334097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70d59d2e02_1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g370d59d2e02_1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70d59d2e02_1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370d59d2e02_1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0cacd2a91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g370cacd2a91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370cacd2a9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370cacd2a9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70cacd2a9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370cacd2a9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6f1cc5231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g36f1cc5231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6eef470b5b_0_2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g36eef470b5b_0_2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6f1cc5231d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g36f1cc5231d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36f1cc5231d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g36f1cc5231d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6eef470b5b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36eef470b5b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6eef470b5b_0_2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g36eef470b5b_0_2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6f1cc5231d_0_1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g36f1cc5231d_0_1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70dc1eb61d_12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370dc1eb61d_12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6f1cc5231d_0_1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g36f1cc5231d_0_1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370dc1eb61d_12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g370dc1eb61d_12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6f1cc5231d_0_2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g36f1cc5231d_0_2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70dc1eb61d_12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g370dc1eb61d_12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3703b8ee19f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g3703b8ee19f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370dc1eb61d_12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g370dc1eb61d_12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36f1cc5231d_0_3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g36f1cc5231d_0_3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6eef470b5b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36eef470b5b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70dc1eb61d_12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g370dc1eb61d_12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70dc1eb61d_1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g370dc1eb61d_1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705d4fdcb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g3705d4fdcb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705d4fdcb9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g3705d4fdcb9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705d4fdcb9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g3705d4fdcb9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35b73a9bfaa_2_28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g35b73a9bfaa_2_2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b73a9bfaa_2_17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35b73a9bfaa_2_1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6eef470b5b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36eef470b5b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6eef470b5b_0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36eef470b5b_0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6eef470b5b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6eef470b5b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ontserrat"/>
              <a:buNone/>
              <a:defRPr b="1" i="0" sz="45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cxnSp>
        <p:nvCxnSpPr>
          <p:cNvPr id="59" name="Google Shape;59;p14"/>
          <p:cNvCxnSpPr/>
          <p:nvPr/>
        </p:nvCxnSpPr>
        <p:spPr>
          <a:xfrm>
            <a:off x="536917" y="835538"/>
            <a:ext cx="0" cy="4301728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8100000" scaled="0"/>
        </a:gra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/>
          <p:nvPr>
            <p:ph idx="2" type="pic"/>
          </p:nvPr>
        </p:nvSpPr>
        <p:spPr>
          <a:xfrm>
            <a:off x="1024824" y="1897543"/>
            <a:ext cx="2780979" cy="2780978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5"/>
          <p:cNvSpPr txBox="1"/>
          <p:nvPr>
            <p:ph type="title"/>
          </p:nvPr>
        </p:nvSpPr>
        <p:spPr>
          <a:xfrm>
            <a:off x="3902202" y="438912"/>
            <a:ext cx="4375404" cy="170764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"/>
              <a:buNone/>
              <a:defRPr b="1" sz="45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493776" y="15087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 rot="-5400000">
            <a:off x="-411480" y="1453896"/>
            <a:ext cx="209169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6457950" y="15087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r">
              <a:spcBef>
                <a:spcPts val="0"/>
              </a:spcBef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r">
              <a:spcBef>
                <a:spcPts val="0"/>
              </a:spcBef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r">
              <a:spcBef>
                <a:spcPts val="0"/>
              </a:spcBef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r">
              <a:spcBef>
                <a:spcPts val="0"/>
              </a:spcBef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r">
              <a:spcBef>
                <a:spcPts val="0"/>
              </a:spcBef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r">
              <a:spcBef>
                <a:spcPts val="0"/>
              </a:spcBef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r">
              <a:spcBef>
                <a:spcPts val="0"/>
              </a:spcBef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r">
              <a:spcBef>
                <a:spcPts val="0"/>
              </a:spcBef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cxnSp>
        <p:nvCxnSpPr>
          <p:cNvPr id="66" name="Google Shape;66;p15"/>
          <p:cNvCxnSpPr/>
          <p:nvPr/>
        </p:nvCxnSpPr>
        <p:spPr>
          <a:xfrm>
            <a:off x="642086" y="2627274"/>
            <a:ext cx="0" cy="2509568"/>
          </a:xfrm>
          <a:prstGeom prst="straightConnector1">
            <a:avLst/>
          </a:prstGeom>
          <a:noFill/>
          <a:ln cap="sq" cmpd="sng" w="25400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902202" y="2345436"/>
            <a:ext cx="4375404" cy="233857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" name="Google Shape;68;p15"/>
          <p:cNvSpPr/>
          <p:nvPr/>
        </p:nvSpPr>
        <p:spPr>
          <a:xfrm>
            <a:off x="3559046" y="2070208"/>
            <a:ext cx="68354" cy="68353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3289960" y="1898237"/>
            <a:ext cx="104279" cy="10427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252490" y="4523679"/>
            <a:ext cx="95785" cy="95786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588974" y="1249140"/>
            <a:ext cx="3200220" cy="3200226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603504" y="1001268"/>
            <a:ext cx="4642866" cy="88468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  <a:defRPr sz="4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637794" y="2119122"/>
            <a:ext cx="4642866" cy="251002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1" type="ftr"/>
          </p:nvPr>
        </p:nvSpPr>
        <p:spPr>
          <a:xfrm>
            <a:off x="5973318" y="46634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cxnSp>
        <p:nvCxnSpPr>
          <p:cNvPr id="78" name="Google Shape;78;p16"/>
          <p:cNvCxnSpPr/>
          <p:nvPr/>
        </p:nvCxnSpPr>
        <p:spPr>
          <a:xfrm>
            <a:off x="0" y="604853"/>
            <a:ext cx="5927792" cy="0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9" name="Google Shape;79;p16"/>
          <p:cNvSpPr/>
          <p:nvPr/>
        </p:nvSpPr>
        <p:spPr>
          <a:xfrm>
            <a:off x="8461192" y="1552992"/>
            <a:ext cx="68354" cy="68353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8226960" y="1335009"/>
            <a:ext cx="104279" cy="10427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stazione sezione">
  <p:cSld name="Intestazione sezione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700000" scaled="0"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1143000" y="1097280"/>
            <a:ext cx="6858000" cy="175564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"/>
              <a:buNone/>
              <a:defRPr b="1" i="0" sz="45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1145286" y="2894076"/>
            <a:ext cx="6858000" cy="99441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8079200" y="2290769"/>
            <a:ext cx="68354" cy="68353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7"/>
          <p:cNvSpPr/>
          <p:nvPr/>
        </p:nvSpPr>
        <p:spPr>
          <a:xfrm>
            <a:off x="8043273" y="1886879"/>
            <a:ext cx="104279" cy="10427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8268626" y="2090679"/>
            <a:ext cx="95785" cy="95785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7"/>
          <p:cNvSpPr/>
          <p:nvPr/>
        </p:nvSpPr>
        <p:spPr>
          <a:xfrm>
            <a:off x="946402" y="1975086"/>
            <a:ext cx="113652" cy="113652"/>
          </a:xfrm>
          <a:custGeom>
            <a:rect b="b" l="l" r="r" t="t"/>
            <a:pathLst>
              <a:path extrusionOk="0" h="151536" w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17"/>
          <p:cNvSpPr/>
          <p:nvPr/>
        </p:nvSpPr>
        <p:spPr>
          <a:xfrm>
            <a:off x="798040" y="2312503"/>
            <a:ext cx="71819" cy="71819"/>
          </a:xfrm>
          <a:custGeom>
            <a:rect b="b" l="l" r="r" t="t"/>
            <a:pathLst>
              <a:path extrusionOk="0" h="95759" w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1060054" y="2619652"/>
            <a:ext cx="81469" cy="81469"/>
          </a:xfrm>
          <a:custGeom>
            <a:rect b="b" l="l" r="r" t="t"/>
            <a:pathLst>
              <a:path extrusionOk="0" h="108625" w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 type="obj">
  <p:cSld name="OBJEC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  <a:defRPr sz="4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cxnSp>
        <p:nvCxnSpPr>
          <p:cNvPr id="94" name="Google Shape;94;p18"/>
          <p:cNvCxnSpPr/>
          <p:nvPr/>
        </p:nvCxnSpPr>
        <p:spPr>
          <a:xfrm>
            <a:off x="536917" y="267609"/>
            <a:ext cx="0" cy="486965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4793742" y="630936"/>
            <a:ext cx="3326130" cy="242773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0" i="0"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4793741" y="3374136"/>
            <a:ext cx="3326126" cy="38285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8" name="Google Shape;98;p19"/>
          <p:cNvSpPr txBox="1"/>
          <p:nvPr>
            <p:ph idx="11" type="ftr"/>
          </p:nvPr>
        </p:nvSpPr>
        <p:spPr>
          <a:xfrm rot="-5400000">
            <a:off x="7358634" y="1193292"/>
            <a:ext cx="26609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cxnSp>
        <p:nvCxnSpPr>
          <p:cNvPr id="100" name="Google Shape;100;p19"/>
          <p:cNvCxnSpPr/>
          <p:nvPr/>
        </p:nvCxnSpPr>
        <p:spPr>
          <a:xfrm>
            <a:off x="8689622" y="2714454"/>
            <a:ext cx="0" cy="242904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01" name="Google Shape;101;p19"/>
          <p:cNvSpPr/>
          <p:nvPr/>
        </p:nvSpPr>
        <p:spPr>
          <a:xfrm>
            <a:off x="0" y="0"/>
            <a:ext cx="4334933" cy="5143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9"/>
          <p:cNvSpPr/>
          <p:nvPr>
            <p:ph idx="2" type="pic"/>
          </p:nvPr>
        </p:nvSpPr>
        <p:spPr>
          <a:xfrm>
            <a:off x="212598" y="226314"/>
            <a:ext cx="3915918" cy="469773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">
  <p:cSld name="3_Title and Content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18900000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432054" y="273844"/>
            <a:ext cx="8078724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Montserrat"/>
              <a:buNone/>
              <a:defRPr b="1" sz="41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432054" y="1369219"/>
            <a:ext cx="8078724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10" type="dt"/>
          </p:nvPr>
        </p:nvSpPr>
        <p:spPr>
          <a:xfrm>
            <a:off x="493776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1" type="ftr"/>
          </p:nvPr>
        </p:nvSpPr>
        <p:spPr>
          <a:xfrm>
            <a:off x="6377940" y="630936"/>
            <a:ext cx="272262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8401698" y="258062"/>
            <a:ext cx="113652" cy="113652"/>
          </a:xfrm>
          <a:custGeom>
            <a:rect b="b" l="l" r="r" t="t"/>
            <a:pathLst>
              <a:path extrusionOk="0" h="151536" w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20"/>
          <p:cNvSpPr/>
          <p:nvPr/>
        </p:nvSpPr>
        <p:spPr>
          <a:xfrm>
            <a:off x="8672356" y="443183"/>
            <a:ext cx="81469" cy="81469"/>
          </a:xfrm>
          <a:custGeom>
            <a:rect b="b" l="l" r="r" t="t"/>
            <a:pathLst>
              <a:path extrusionOk="0" h="108625" w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fronto" type="twoTxTwoObj">
  <p:cSld name="TWO_OBJECTS_WITH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1083564" y="1260872"/>
            <a:ext cx="3415284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4" name="Google Shape;114;p21"/>
          <p:cNvSpPr txBox="1"/>
          <p:nvPr>
            <p:ph idx="2" type="body"/>
          </p:nvPr>
        </p:nvSpPr>
        <p:spPr>
          <a:xfrm>
            <a:off x="1083564" y="1878806"/>
            <a:ext cx="3415284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3" type="body"/>
          </p:nvPr>
        </p:nvSpPr>
        <p:spPr>
          <a:xfrm>
            <a:off x="5088636" y="1260872"/>
            <a:ext cx="3415284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6" name="Google Shape;116;p21"/>
          <p:cNvSpPr txBox="1"/>
          <p:nvPr>
            <p:ph idx="4" type="body"/>
          </p:nvPr>
        </p:nvSpPr>
        <p:spPr>
          <a:xfrm>
            <a:off x="5088636" y="1878806"/>
            <a:ext cx="3415284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17" name="Google Shape;117;p21"/>
          <p:cNvCxnSpPr/>
          <p:nvPr/>
        </p:nvCxnSpPr>
        <p:spPr>
          <a:xfrm>
            <a:off x="536917" y="267609"/>
            <a:ext cx="0" cy="486965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18" name="Google Shape;118;p21"/>
          <p:cNvSpPr/>
          <p:nvPr/>
        </p:nvSpPr>
        <p:spPr>
          <a:xfrm>
            <a:off x="7881238" y="369155"/>
            <a:ext cx="104279" cy="10427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1"/>
          <p:cNvSpPr/>
          <p:nvPr/>
        </p:nvSpPr>
        <p:spPr>
          <a:xfrm>
            <a:off x="8608458" y="791686"/>
            <a:ext cx="95785" cy="95785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1"/>
          <p:cNvSpPr/>
          <p:nvPr/>
        </p:nvSpPr>
        <p:spPr>
          <a:xfrm>
            <a:off x="8431166" y="334978"/>
            <a:ext cx="68354" cy="68353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ctrTitle"/>
          </p:nvPr>
        </p:nvSpPr>
        <p:spPr>
          <a:xfrm>
            <a:off x="4793742" y="603504"/>
            <a:ext cx="3326130" cy="665226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  <a:defRPr b="0" i="0" sz="41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1" type="subTitle"/>
          </p:nvPr>
        </p:nvSpPr>
        <p:spPr>
          <a:xfrm>
            <a:off x="4793741" y="1351026"/>
            <a:ext cx="332613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24" name="Google Shape;124;p22"/>
          <p:cNvSpPr txBox="1"/>
          <p:nvPr>
            <p:ph idx="11" type="ftr"/>
          </p:nvPr>
        </p:nvSpPr>
        <p:spPr>
          <a:xfrm rot="-5400000">
            <a:off x="7358634" y="1193292"/>
            <a:ext cx="26609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r">
              <a:spcBef>
                <a:spcPts val="0"/>
              </a:spcBef>
              <a:buNone/>
              <a:defRPr b="1" i="0" sz="900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cxnSp>
        <p:nvCxnSpPr>
          <p:cNvPr id="126" name="Google Shape;126;p22"/>
          <p:cNvCxnSpPr/>
          <p:nvPr/>
        </p:nvCxnSpPr>
        <p:spPr>
          <a:xfrm>
            <a:off x="8689622" y="2714454"/>
            <a:ext cx="0" cy="242904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27" name="Google Shape;127;p22"/>
          <p:cNvSpPr/>
          <p:nvPr/>
        </p:nvSpPr>
        <p:spPr>
          <a:xfrm>
            <a:off x="0" y="0"/>
            <a:ext cx="4334933" cy="5143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2"/>
          <p:cNvSpPr/>
          <p:nvPr>
            <p:ph idx="2" type="pic"/>
          </p:nvPr>
        </p:nvSpPr>
        <p:spPr>
          <a:xfrm>
            <a:off x="212598" y="2331720"/>
            <a:ext cx="3915918" cy="2585466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/>
          <p:nvPr>
            <p:ph idx="3" type="pic"/>
          </p:nvPr>
        </p:nvSpPr>
        <p:spPr>
          <a:xfrm>
            <a:off x="212598" y="226314"/>
            <a:ext cx="1844802" cy="1879092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/>
          <p:nvPr>
            <p:ph idx="4" type="pic"/>
          </p:nvPr>
        </p:nvSpPr>
        <p:spPr>
          <a:xfrm>
            <a:off x="2283714" y="226314"/>
            <a:ext cx="1844802" cy="187909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8100000" scaled="0"/>
        </a:gra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/>
          <p:nvPr>
            <p:ph idx="2" type="pic"/>
          </p:nvPr>
        </p:nvSpPr>
        <p:spPr>
          <a:xfrm>
            <a:off x="1332833" y="305624"/>
            <a:ext cx="1464209" cy="1464209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23"/>
          <p:cNvSpPr/>
          <p:nvPr>
            <p:ph idx="3" type="pic"/>
          </p:nvPr>
        </p:nvSpPr>
        <p:spPr>
          <a:xfrm>
            <a:off x="2646259" y="1479436"/>
            <a:ext cx="1717549" cy="1705127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23"/>
          <p:cNvSpPr/>
          <p:nvPr>
            <p:ph idx="4" type="pic"/>
          </p:nvPr>
        </p:nvSpPr>
        <p:spPr>
          <a:xfrm>
            <a:off x="4184654" y="3289734"/>
            <a:ext cx="2339470" cy="1847108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3"/>
          <p:cNvSpPr/>
          <p:nvPr>
            <p:ph idx="5" type="pic"/>
          </p:nvPr>
        </p:nvSpPr>
        <p:spPr>
          <a:xfrm>
            <a:off x="819679" y="3014236"/>
            <a:ext cx="2890621" cy="2129264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23"/>
          <p:cNvSpPr txBox="1"/>
          <p:nvPr>
            <p:ph type="title"/>
          </p:nvPr>
        </p:nvSpPr>
        <p:spPr>
          <a:xfrm>
            <a:off x="4320540" y="438912"/>
            <a:ext cx="3957066" cy="170764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b="1" sz="36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23"/>
          <p:cNvSpPr txBox="1"/>
          <p:nvPr>
            <p:ph idx="10" type="dt"/>
          </p:nvPr>
        </p:nvSpPr>
        <p:spPr>
          <a:xfrm>
            <a:off x="493776" y="15087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p23"/>
          <p:cNvSpPr txBox="1"/>
          <p:nvPr>
            <p:ph idx="11" type="ftr"/>
          </p:nvPr>
        </p:nvSpPr>
        <p:spPr>
          <a:xfrm rot="-5400000">
            <a:off x="-411480" y="1453896"/>
            <a:ext cx="209169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6457950" y="15087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r">
              <a:spcBef>
                <a:spcPts val="0"/>
              </a:spcBef>
              <a:buNone/>
              <a:defRPr b="1" i="0" sz="900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40" name="Google Shape;140;p23"/>
          <p:cNvSpPr/>
          <p:nvPr/>
        </p:nvSpPr>
        <p:spPr>
          <a:xfrm>
            <a:off x="1104275" y="1394651"/>
            <a:ext cx="104279" cy="10427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p23"/>
          <p:cNvSpPr/>
          <p:nvPr/>
        </p:nvSpPr>
        <p:spPr>
          <a:xfrm>
            <a:off x="1510892" y="2360150"/>
            <a:ext cx="95785" cy="95785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3"/>
          <p:cNvSpPr/>
          <p:nvPr/>
        </p:nvSpPr>
        <p:spPr>
          <a:xfrm>
            <a:off x="4053690" y="3381221"/>
            <a:ext cx="68354" cy="68354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3" name="Google Shape;143;p23"/>
          <p:cNvCxnSpPr/>
          <p:nvPr/>
        </p:nvCxnSpPr>
        <p:spPr>
          <a:xfrm>
            <a:off x="642086" y="2627274"/>
            <a:ext cx="0" cy="2509568"/>
          </a:xfrm>
          <a:prstGeom prst="straightConnector1">
            <a:avLst/>
          </a:prstGeom>
          <a:noFill/>
          <a:ln cap="sq" cmpd="sng" w="25400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4320540" y="2345436"/>
            <a:ext cx="3957066" cy="84353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 Slide">
  <p:cSld name="Title 2 Slide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700000" scaled="0"/>
        </a:gra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ctrTitle"/>
          </p:nvPr>
        </p:nvSpPr>
        <p:spPr>
          <a:xfrm>
            <a:off x="973836" y="445770"/>
            <a:ext cx="4704588" cy="213283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Montserrat"/>
              <a:buNone/>
              <a:defRPr b="1" i="0" sz="41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4"/>
          <p:cNvSpPr txBox="1"/>
          <p:nvPr>
            <p:ph idx="1" type="subTitle"/>
          </p:nvPr>
        </p:nvSpPr>
        <p:spPr>
          <a:xfrm>
            <a:off x="4231386" y="3525012"/>
            <a:ext cx="3819906" cy="89839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cxnSp>
        <p:nvCxnSpPr>
          <p:cNvPr id="148" name="Google Shape;148;p24"/>
          <p:cNvCxnSpPr/>
          <p:nvPr/>
        </p:nvCxnSpPr>
        <p:spPr>
          <a:xfrm>
            <a:off x="975947" y="2622242"/>
            <a:ext cx="0" cy="2514600"/>
          </a:xfrm>
          <a:prstGeom prst="straightConnector1">
            <a:avLst/>
          </a:prstGeom>
          <a:noFill/>
          <a:ln cap="sq" cmpd="sng" w="25400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49" name="Google Shape;149;p24"/>
          <p:cNvSpPr/>
          <p:nvPr/>
        </p:nvSpPr>
        <p:spPr>
          <a:xfrm>
            <a:off x="6163335" y="2230380"/>
            <a:ext cx="68354" cy="68353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24"/>
          <p:cNvSpPr/>
          <p:nvPr/>
        </p:nvSpPr>
        <p:spPr>
          <a:xfrm>
            <a:off x="5894252" y="2058410"/>
            <a:ext cx="104279" cy="104278"/>
          </a:xfrm>
          <a:custGeom>
            <a:rect b="b" l="l" r="r" t="t"/>
            <a:pathLst>
              <a:path extrusionOk="0" h="139038" w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p24"/>
          <p:cNvSpPr/>
          <p:nvPr/>
        </p:nvSpPr>
        <p:spPr>
          <a:xfrm>
            <a:off x="5882597" y="2398699"/>
            <a:ext cx="95785" cy="95785"/>
          </a:xfrm>
          <a:custGeom>
            <a:rect b="b" l="l" r="r" t="t"/>
            <a:pathLst>
              <a:path extrusionOk="0" h="127713" w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e contenuti" type="twoObj">
  <p:cSld name="TWO_OBJECTS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1083564" y="1369219"/>
            <a:ext cx="3415284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2" type="body"/>
          </p:nvPr>
        </p:nvSpPr>
        <p:spPr>
          <a:xfrm>
            <a:off x="5088636" y="1369219"/>
            <a:ext cx="3415284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56" name="Google Shape;156;p25"/>
          <p:cNvCxnSpPr/>
          <p:nvPr/>
        </p:nvCxnSpPr>
        <p:spPr>
          <a:xfrm>
            <a:off x="536917" y="267609"/>
            <a:ext cx="0" cy="486965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57" name="Google Shape;157;p25"/>
          <p:cNvSpPr/>
          <p:nvPr/>
        </p:nvSpPr>
        <p:spPr>
          <a:xfrm>
            <a:off x="7881238" y="369155"/>
            <a:ext cx="104279" cy="10427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25"/>
          <p:cNvSpPr/>
          <p:nvPr/>
        </p:nvSpPr>
        <p:spPr>
          <a:xfrm>
            <a:off x="8608458" y="791686"/>
            <a:ext cx="95785" cy="95785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25"/>
          <p:cNvSpPr/>
          <p:nvPr/>
        </p:nvSpPr>
        <p:spPr>
          <a:xfrm>
            <a:off x="8431166" y="334978"/>
            <a:ext cx="68354" cy="68353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>
  <p:cSld name="1_Comparison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1083564" y="1260872"/>
            <a:ext cx="212598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3" name="Google Shape;163;p26"/>
          <p:cNvSpPr txBox="1"/>
          <p:nvPr>
            <p:ph idx="2" type="body"/>
          </p:nvPr>
        </p:nvSpPr>
        <p:spPr>
          <a:xfrm>
            <a:off x="1083564" y="1878806"/>
            <a:ext cx="212598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4" name="Google Shape;164;p26"/>
          <p:cNvSpPr txBox="1"/>
          <p:nvPr>
            <p:ph idx="3" type="body"/>
          </p:nvPr>
        </p:nvSpPr>
        <p:spPr>
          <a:xfrm>
            <a:off x="3737610" y="1260872"/>
            <a:ext cx="212598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5" name="Google Shape;165;p26"/>
          <p:cNvSpPr txBox="1"/>
          <p:nvPr>
            <p:ph idx="4" type="body"/>
          </p:nvPr>
        </p:nvSpPr>
        <p:spPr>
          <a:xfrm>
            <a:off x="3737610" y="1878806"/>
            <a:ext cx="212598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66" name="Google Shape;166;p26"/>
          <p:cNvCxnSpPr/>
          <p:nvPr/>
        </p:nvCxnSpPr>
        <p:spPr>
          <a:xfrm>
            <a:off x="536917" y="267609"/>
            <a:ext cx="0" cy="486965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67" name="Google Shape;167;p26"/>
          <p:cNvSpPr/>
          <p:nvPr/>
        </p:nvSpPr>
        <p:spPr>
          <a:xfrm>
            <a:off x="7881238" y="369155"/>
            <a:ext cx="104279" cy="10427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p26"/>
          <p:cNvSpPr/>
          <p:nvPr/>
        </p:nvSpPr>
        <p:spPr>
          <a:xfrm>
            <a:off x="8608458" y="791686"/>
            <a:ext cx="95785" cy="95785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26"/>
          <p:cNvSpPr/>
          <p:nvPr/>
        </p:nvSpPr>
        <p:spPr>
          <a:xfrm>
            <a:off x="8431166" y="334978"/>
            <a:ext cx="68354" cy="68353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26"/>
          <p:cNvSpPr txBox="1"/>
          <p:nvPr>
            <p:ph idx="5" type="body"/>
          </p:nvPr>
        </p:nvSpPr>
        <p:spPr>
          <a:xfrm>
            <a:off x="6398514" y="1326952"/>
            <a:ext cx="212598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71" name="Google Shape;171;p26"/>
          <p:cNvSpPr txBox="1"/>
          <p:nvPr>
            <p:ph idx="6" type="body"/>
          </p:nvPr>
        </p:nvSpPr>
        <p:spPr>
          <a:xfrm>
            <a:off x="6398514" y="1944886"/>
            <a:ext cx="212598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itolo" type="titleOnly">
  <p:cSld name="TITLE_ONLY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4" name="Google Shape;174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cxnSp>
        <p:nvCxnSpPr>
          <p:cNvPr id="177" name="Google Shape;177;p27"/>
          <p:cNvCxnSpPr/>
          <p:nvPr/>
        </p:nvCxnSpPr>
        <p:spPr>
          <a:xfrm>
            <a:off x="536917" y="267609"/>
            <a:ext cx="0" cy="486965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uota" type="blank">
  <p:cSld name="BLANK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1" name="Google Shape;181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cxnSp>
        <p:nvCxnSpPr>
          <p:cNvPr id="182" name="Google Shape;182;p28"/>
          <p:cNvCxnSpPr/>
          <p:nvPr/>
        </p:nvCxnSpPr>
        <p:spPr>
          <a:xfrm>
            <a:off x="536917" y="267609"/>
            <a:ext cx="0" cy="486965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con didascalia" type="objTx">
  <p:cSld name="OBJECT_WITH_CAPTION_TEX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86" name="Google Shape;186;p29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7" name="Google Shape;187;p2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8" name="Google Shape;188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9" name="Google Shape;189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cxnSp>
        <p:nvCxnSpPr>
          <p:cNvPr id="190" name="Google Shape;190;p29"/>
          <p:cNvCxnSpPr/>
          <p:nvPr/>
        </p:nvCxnSpPr>
        <p:spPr>
          <a:xfrm>
            <a:off x="536917" y="267609"/>
            <a:ext cx="0" cy="486965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con didascalia" type="picTx">
  <p:cSld name="PICTURE_WITH_CAPTION_TEX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30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95" name="Google Shape;195;p3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6" name="Google Shape;196;p3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7" name="Google Shape;197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cxnSp>
        <p:nvCxnSpPr>
          <p:cNvPr id="198" name="Google Shape;198;p30"/>
          <p:cNvCxnSpPr/>
          <p:nvPr/>
        </p:nvCxnSpPr>
        <p:spPr>
          <a:xfrm>
            <a:off x="536917" y="267609"/>
            <a:ext cx="0" cy="4869656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Relationship Id="rId4" Type="http://schemas.openxmlformats.org/officeDocument/2006/relationships/image" Target="../media/image4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Relationship Id="rId4" Type="http://schemas.openxmlformats.org/officeDocument/2006/relationships/image" Target="../media/image3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5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bryanlimy/V1T" TargetMode="External"/><Relationship Id="rId4" Type="http://schemas.openxmlformats.org/officeDocument/2006/relationships/hyperlink" Target="https://openreview.net/forum?id=qHZs2p4ZD4" TargetMode="External"/><Relationship Id="rId5" Type="http://schemas.openxmlformats.org/officeDocument/2006/relationships/hyperlink" Target="https://colab.research.google.com/" TargetMode="External"/><Relationship Id="rId6" Type="http://schemas.openxmlformats.org/officeDocument/2006/relationships/hyperlink" Target="https://github.com/AllenInstitute/brain_observatory_examples/blob/master/Visual%20Coding%202P%20simple%20tutorial.ipynb" TargetMode="External"/><Relationship Id="rId7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6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3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40.png"/><Relationship Id="rId4" Type="http://schemas.openxmlformats.org/officeDocument/2006/relationships/image" Target="../media/image47.png"/><Relationship Id="rId5" Type="http://schemas.openxmlformats.org/officeDocument/2006/relationships/image" Target="../media/image39.png"/><Relationship Id="rId6" Type="http://schemas.openxmlformats.org/officeDocument/2006/relationships/image" Target="../media/image4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ctrTitle"/>
          </p:nvPr>
        </p:nvSpPr>
        <p:spPr>
          <a:xfrm>
            <a:off x="1215475" y="921500"/>
            <a:ext cx="7219800" cy="157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it" sz="6040"/>
              <a:t>V1TA</a:t>
            </a:r>
            <a:endParaRPr sz="604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31"/>
          <p:cNvSpPr txBox="1"/>
          <p:nvPr>
            <p:ph idx="1" type="subTitle"/>
          </p:nvPr>
        </p:nvSpPr>
        <p:spPr>
          <a:xfrm>
            <a:off x="850825" y="2051500"/>
            <a:ext cx="7949100" cy="29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it" sz="21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Train a V1T-like architecture to predict neural activations</a:t>
            </a:r>
            <a:endParaRPr sz="21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it" sz="21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using Allen Brain Observatory Dataset</a:t>
            </a:r>
            <a:endParaRPr sz="21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b="0" i="0" lang="it" sz="1400" u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TEAM:  </a:t>
            </a:r>
            <a:r>
              <a:rPr lang="it" sz="1400">
                <a:solidFill>
                  <a:srgbClr val="000000"/>
                </a:solidFill>
              </a:rPr>
              <a:t>Fernando Riccioli, Nunzio Fornitto, Angelo Frasca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it" sz="1400">
                <a:solidFill>
                  <a:srgbClr val="000000"/>
                </a:solidFill>
              </a:rPr>
              <a:t>1000069299, 1000002901, 1000067615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43847"/>
              </a:buClr>
              <a:buSzPts val="1400"/>
              <a:buNone/>
            </a:pPr>
            <a:r>
              <a:rPr b="0" i="0" lang="it" sz="1200" u="none" strike="noStrike">
                <a:solidFill>
                  <a:srgbClr val="243847"/>
                </a:solidFill>
                <a:latin typeface="Montserrat"/>
                <a:ea typeface="Montserrat"/>
                <a:cs typeface="Montserrat"/>
                <a:sym typeface="Montserrat"/>
              </a:rPr>
              <a:t>Cognitive Computing and Artificial Intelligenc</a:t>
            </a:r>
            <a:r>
              <a:rPr lang="it" sz="1200">
                <a:solidFill>
                  <a:srgbClr val="243847"/>
                </a:solidFill>
                <a:latin typeface="Montserrat"/>
                <a:ea typeface="Montserrat"/>
                <a:cs typeface="Montserrat"/>
                <a:sym typeface="Montserrat"/>
              </a:rPr>
              <a:t>e Course</a:t>
            </a:r>
            <a:r>
              <a:rPr lang="it" sz="1200">
                <a:solidFill>
                  <a:srgbClr val="243847"/>
                </a:solidFill>
              </a:rPr>
              <a:t> - </a:t>
            </a:r>
            <a:r>
              <a:rPr b="0" i="0" lang="it" sz="1200" u="none" strike="noStrike">
                <a:solidFill>
                  <a:srgbClr val="243847"/>
                </a:solidFill>
                <a:latin typeface="Montserrat"/>
                <a:ea typeface="Montserrat"/>
                <a:cs typeface="Montserrat"/>
                <a:sym typeface="Montserrat"/>
              </a:rPr>
              <a:t>University of Catania, Italy</a:t>
            </a:r>
            <a:endParaRPr sz="1600"/>
          </a:p>
        </p:txBody>
      </p:sp>
      <p:pic>
        <p:nvPicPr>
          <p:cNvPr id="205" name="Google Shape;20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3393" y="104969"/>
            <a:ext cx="736803" cy="736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9862" y="197929"/>
            <a:ext cx="1655564" cy="535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1263" y="767175"/>
            <a:ext cx="5797625" cy="412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0"/>
          <p:cNvSpPr txBox="1"/>
          <p:nvPr>
            <p:ph type="title"/>
          </p:nvPr>
        </p:nvSpPr>
        <p:spPr>
          <a:xfrm>
            <a:off x="166200" y="810075"/>
            <a:ext cx="4405800" cy="589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it"/>
              <a:t>Data Plot</a:t>
            </a:r>
            <a:endParaRPr/>
          </a:p>
        </p:txBody>
      </p:sp>
      <p:sp>
        <p:nvSpPr>
          <p:cNvPr id="284" name="Google Shape;284;p40"/>
          <p:cNvSpPr txBox="1"/>
          <p:nvPr>
            <p:ph idx="4294967295" type="ctrTitle"/>
          </p:nvPr>
        </p:nvSpPr>
        <p:spPr>
          <a:xfrm>
            <a:off x="166200" y="1468300"/>
            <a:ext cx="2800800" cy="30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1929"/>
              <a:t>X</a:t>
            </a:r>
            <a:r>
              <a:rPr lang="it" sz="1929"/>
              <a:t>-Axis: frames</a:t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1929"/>
              <a:t>Y</a:t>
            </a:r>
            <a:r>
              <a:rPr lang="it" sz="1929"/>
              <a:t>-Axis: ΔF/F and running speed (cm/s)</a:t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929"/>
              <a:t>Different colours are different "stimulus epochs".</a:t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929"/>
              <a:t>Yellow are natural images and blue are static gratings.</a:t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29"/>
          </a:p>
        </p:txBody>
      </p:sp>
      <p:sp>
        <p:nvSpPr>
          <p:cNvPr id="285" name="Google Shape;285;p40"/>
          <p:cNvSpPr txBox="1"/>
          <p:nvPr>
            <p:ph idx="11" type="ftr"/>
          </p:nvPr>
        </p:nvSpPr>
        <p:spPr>
          <a:xfrm>
            <a:off x="5973318" y="46634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286" name="Google Shape;286;p4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/>
          <p:nvPr>
            <p:ph type="ctrTitle"/>
          </p:nvPr>
        </p:nvSpPr>
        <p:spPr>
          <a:xfrm>
            <a:off x="1141850" y="1055250"/>
            <a:ext cx="67458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"/>
              <a:buNone/>
            </a:pPr>
            <a:r>
              <a:rPr lang="it" sz="3900"/>
              <a:t>ADAPTING ALLEN TO V1T</a:t>
            </a:r>
            <a:r>
              <a:rPr lang="it" sz="3900"/>
              <a:t> </a:t>
            </a:r>
            <a:endParaRPr sz="3900"/>
          </a:p>
        </p:txBody>
      </p:sp>
      <p:sp>
        <p:nvSpPr>
          <p:cNvPr id="292" name="Google Shape;292;p41"/>
          <p:cNvSpPr txBox="1"/>
          <p:nvPr>
            <p:ph idx="1" type="subTitle"/>
          </p:nvPr>
        </p:nvSpPr>
        <p:spPr>
          <a:xfrm>
            <a:off x="1144138" y="2422525"/>
            <a:ext cx="6858000" cy="14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it" sz="1900"/>
              <a:t>Data &amp; Metadata Processing</a:t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2"/>
          <p:cNvSpPr txBox="1"/>
          <p:nvPr>
            <p:ph type="title"/>
          </p:nvPr>
        </p:nvSpPr>
        <p:spPr>
          <a:xfrm>
            <a:off x="411100" y="885550"/>
            <a:ext cx="2643900" cy="826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/>
              <a:t>AllenSDK</a:t>
            </a:r>
            <a:endParaRPr/>
          </a:p>
        </p:txBody>
      </p:sp>
      <p:sp>
        <p:nvSpPr>
          <p:cNvPr id="298" name="Google Shape;298;p42"/>
          <p:cNvSpPr txBox="1"/>
          <p:nvPr>
            <p:ph idx="11" type="ftr"/>
          </p:nvPr>
        </p:nvSpPr>
        <p:spPr>
          <a:xfrm>
            <a:off x="5973318" y="46634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299" name="Google Shape;299;p4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00" name="Google Shape;300;p42"/>
          <p:cNvSpPr txBox="1"/>
          <p:nvPr>
            <p:ph idx="1" type="body"/>
          </p:nvPr>
        </p:nvSpPr>
        <p:spPr>
          <a:xfrm>
            <a:off x="446950" y="1756325"/>
            <a:ext cx="5382900" cy="27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None/>
            </a:pPr>
            <a:r>
              <a:rPr lang="it" sz="1070"/>
              <a:t>Allen Brain Observatory dataset is available using AllenSDK</a:t>
            </a:r>
            <a:endParaRPr sz="107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None/>
            </a:pPr>
            <a:r>
              <a:rPr lang="it" sz="115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it" sz="11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pip install allensdk</a:t>
            </a:r>
            <a:endParaRPr sz="107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" sz="1070"/>
              <a:t>Within the code itself we can choose which sessions to use</a:t>
            </a:r>
            <a:endParaRPr sz="1070"/>
          </a:p>
          <a:p>
            <a:pPr indent="0" lvl="0" marL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" sz="11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session_id = </a:t>
            </a:r>
            <a:r>
              <a:rPr lang="it" sz="11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501559087</a:t>
            </a:r>
            <a:endParaRPr sz="1150">
              <a:solidFill>
                <a:srgbClr val="116644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" sz="1070"/>
              <a:t>And </a:t>
            </a:r>
            <a:r>
              <a:rPr lang="it" sz="1070"/>
              <a:t>get the data </a:t>
            </a:r>
            <a:r>
              <a:rPr lang="it" sz="1070"/>
              <a:t>we need (</a:t>
            </a:r>
            <a:r>
              <a:rPr b="1" lang="it" sz="1070"/>
              <a:t>ΔF/F, </a:t>
            </a:r>
            <a:r>
              <a:rPr b="1" lang="it" sz="1070"/>
              <a:t>running</a:t>
            </a:r>
            <a:r>
              <a:rPr b="1" lang="it" sz="1070"/>
              <a:t> speed, images</a:t>
            </a:r>
            <a:r>
              <a:rPr lang="it" sz="1070"/>
              <a:t>)</a:t>
            </a:r>
            <a:endParaRPr sz="1070"/>
          </a:p>
          <a:p>
            <a:pPr indent="0" lvl="0" marL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" sz="11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ts, dff = </a:t>
            </a:r>
            <a:r>
              <a:rPr lang="it" sz="11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data_set.get_dff_traces()</a:t>
            </a:r>
            <a:endParaRPr sz="11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dxcm, tsd = data_set.get_running_speed()</a:t>
            </a:r>
            <a:endParaRPr sz="11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stim_table = data_set.get_stimulus_table(</a:t>
            </a:r>
            <a:r>
              <a:rPr lang="it" sz="11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"natural_scenes"</a:t>
            </a:r>
            <a:r>
              <a:rPr lang="it" sz="11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7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70"/>
          </a:p>
        </p:txBody>
      </p:sp>
      <p:pic>
        <p:nvPicPr>
          <p:cNvPr id="301" name="Google Shape;30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9860" y="1505425"/>
            <a:ext cx="3138715" cy="2761799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2"/>
          <p:cNvSpPr txBox="1"/>
          <p:nvPr>
            <p:ph idx="1" type="body"/>
          </p:nvPr>
        </p:nvSpPr>
        <p:spPr>
          <a:xfrm>
            <a:off x="6222600" y="4309625"/>
            <a:ext cx="2353200" cy="18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it" sz="870"/>
              <a:t>From notebook.ipynb</a:t>
            </a:r>
            <a:endParaRPr i="1" sz="87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3"/>
          <p:cNvSpPr txBox="1"/>
          <p:nvPr>
            <p:ph idx="4294967295" type="ctrTitle"/>
          </p:nvPr>
        </p:nvSpPr>
        <p:spPr>
          <a:xfrm>
            <a:off x="1033125" y="1143825"/>
            <a:ext cx="7321500" cy="24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/>
              <a:t>Neural activations are saved as a single value taken every ~33ms.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/>
              <a:t>To use them in V1T we </a:t>
            </a:r>
            <a:r>
              <a:rPr b="1" lang="it" sz="1200"/>
              <a:t>average over 500ms</a:t>
            </a:r>
            <a:r>
              <a:rPr lang="it" sz="1200"/>
              <a:t>, similar to how it's done in V1T original dataset.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/>
              <a:t>The results are saved in .npy files, each of which contains 174 values. One for each neuron</a:t>
            </a:r>
            <a:endParaRPr sz="1200"/>
          </a:p>
        </p:txBody>
      </p:sp>
      <p:sp>
        <p:nvSpPr>
          <p:cNvPr id="308" name="Google Shape;308;p4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">
                <a:solidFill>
                  <a:srgbClr val="888888"/>
                </a:solidFill>
              </a:rPr>
              <a:t>‹#›</a:t>
            </a:fld>
            <a:endParaRPr>
              <a:solidFill>
                <a:srgbClr val="888888"/>
              </a:solidFill>
            </a:endParaRPr>
          </a:p>
        </p:txBody>
      </p:sp>
      <p:sp>
        <p:nvSpPr>
          <p:cNvPr id="309" name="Google Shape;309;p43"/>
          <p:cNvSpPr txBox="1"/>
          <p:nvPr>
            <p:ph type="title"/>
          </p:nvPr>
        </p:nvSpPr>
        <p:spPr>
          <a:xfrm>
            <a:off x="951950" y="37675"/>
            <a:ext cx="75633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100"/>
              <a:t>Processing Stimuli</a:t>
            </a:r>
            <a:endParaRPr sz="3100"/>
          </a:p>
        </p:txBody>
      </p:sp>
      <p:pic>
        <p:nvPicPr>
          <p:cNvPr id="310" name="Google Shape;31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813" y="2220050"/>
            <a:ext cx="6902374" cy="272185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3"/>
          <p:cNvSpPr txBox="1"/>
          <p:nvPr>
            <p:ph idx="4294967295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4"/>
          <p:cNvSpPr txBox="1"/>
          <p:nvPr>
            <p:ph idx="1" type="subTitle"/>
          </p:nvPr>
        </p:nvSpPr>
        <p:spPr>
          <a:xfrm>
            <a:off x="4599450" y="1542300"/>
            <a:ext cx="3915900" cy="3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We chose to use only </a:t>
            </a:r>
            <a:r>
              <a:rPr b="1" lang="it" sz="1300"/>
              <a:t>natural scenes</a:t>
            </a:r>
            <a:r>
              <a:rPr lang="it" sz="1300"/>
              <a:t>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These are found in "</a:t>
            </a:r>
            <a:r>
              <a:rPr lang="it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natural_scene_template"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After they are loaded, they</a:t>
            </a:r>
            <a:r>
              <a:rPr lang="it" sz="1300"/>
              <a:t> are processed and saved in .npy format.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The number of unique images is 118, each with a resolution of  918×1174.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The total number of </a:t>
            </a:r>
            <a:r>
              <a:rPr lang="it" sz="1050">
                <a:solidFill>
                  <a:srgbClr val="1F1F1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.npy</a:t>
            </a:r>
            <a:r>
              <a:rPr lang="it" sz="1300"/>
              <a:t>  files for the images is 5950 (one for each trial).</a:t>
            </a:r>
            <a:endParaRPr sz="1300"/>
          </a:p>
        </p:txBody>
      </p:sp>
      <p:sp>
        <p:nvSpPr>
          <p:cNvPr id="317" name="Google Shape;317;p4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18" name="Google Shape;318;p44"/>
          <p:cNvSpPr txBox="1"/>
          <p:nvPr>
            <p:ph idx="4294967295" type="title"/>
          </p:nvPr>
        </p:nvSpPr>
        <p:spPr>
          <a:xfrm>
            <a:off x="4425375" y="605250"/>
            <a:ext cx="440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4242"/>
              <a:buFont typeface="Montserrat"/>
              <a:buNone/>
            </a:pPr>
            <a:r>
              <a:rPr lang="it"/>
              <a:t>Extracting Stimulus Images</a:t>
            </a:r>
            <a:endParaRPr/>
          </a:p>
        </p:txBody>
      </p:sp>
      <p:pic>
        <p:nvPicPr>
          <p:cNvPr id="319" name="Google Shape;31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025" y="954088"/>
            <a:ext cx="3964275" cy="32353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4"/>
          <p:cNvSpPr txBox="1"/>
          <p:nvPr>
            <p:ph idx="11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5"/>
          <p:cNvSpPr txBox="1"/>
          <p:nvPr>
            <p:ph type="ctrTitle"/>
          </p:nvPr>
        </p:nvSpPr>
        <p:spPr>
          <a:xfrm>
            <a:off x="4793750" y="603500"/>
            <a:ext cx="33261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2990"/>
              <a:t>Grey Images</a:t>
            </a:r>
            <a:endParaRPr sz="2990"/>
          </a:p>
        </p:txBody>
      </p:sp>
      <p:sp>
        <p:nvSpPr>
          <p:cNvPr id="326" name="Google Shape;326;p45"/>
          <p:cNvSpPr txBox="1"/>
          <p:nvPr>
            <p:ph idx="1" type="subTitle"/>
          </p:nvPr>
        </p:nvSpPr>
        <p:spPr>
          <a:xfrm>
            <a:off x="4793741" y="1351026"/>
            <a:ext cx="3326100" cy="3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 sz="1300"/>
              <a:t>During the experiment the mouse was shown a grey screen between some images.</a:t>
            </a:r>
            <a:endParaRPr sz="1300"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 sz="1300"/>
              <a:t>These are not available in the dataset, so as a bonus we created them </a:t>
            </a:r>
            <a:r>
              <a:rPr b="1" lang="it" sz="1300"/>
              <a:t>from </a:t>
            </a:r>
            <a:r>
              <a:rPr b="1" lang="it" sz="1300"/>
              <a:t>scratch</a:t>
            </a:r>
            <a:r>
              <a:rPr lang="it" sz="1300"/>
              <a:t>.</a:t>
            </a:r>
            <a:endParaRPr sz="13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These are a total of 50 images shown a different times during the experiment.</a:t>
            </a:r>
            <a:endParaRPr sz="1300"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 sz="1300"/>
              <a:t>These are created using a grey value of </a:t>
            </a:r>
            <a:r>
              <a:rPr lang="it" sz="12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grey_value = </a:t>
            </a:r>
            <a:r>
              <a:rPr lang="it" sz="12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128</a:t>
            </a:r>
            <a:endParaRPr sz="1250">
              <a:solidFill>
                <a:srgbClr val="116644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 sz="1100"/>
          </a:p>
        </p:txBody>
      </p:sp>
      <p:sp>
        <p:nvSpPr>
          <p:cNvPr id="327" name="Google Shape;327;p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328" name="Google Shape;32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900" y="1044100"/>
            <a:ext cx="3832950" cy="31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5"/>
          <p:cNvSpPr txBox="1"/>
          <p:nvPr>
            <p:ph idx="11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6"/>
          <p:cNvSpPr txBox="1"/>
          <p:nvPr>
            <p:ph type="title"/>
          </p:nvPr>
        </p:nvSpPr>
        <p:spPr>
          <a:xfrm>
            <a:off x="1" y="641650"/>
            <a:ext cx="9144000" cy="884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890"/>
              <a:t>Image Resizing for V1T</a:t>
            </a:r>
            <a:endParaRPr sz="2890"/>
          </a:p>
        </p:txBody>
      </p:sp>
      <p:sp>
        <p:nvSpPr>
          <p:cNvPr id="335" name="Google Shape;335;p46"/>
          <p:cNvSpPr txBox="1"/>
          <p:nvPr>
            <p:ph idx="1" type="body"/>
          </p:nvPr>
        </p:nvSpPr>
        <p:spPr>
          <a:xfrm>
            <a:off x="1630875" y="1783500"/>
            <a:ext cx="6154500" cy="931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The original images from the Allen dataset are 918×1174 pixels.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Since the V1T model expects input of size </a:t>
            </a:r>
            <a:r>
              <a:rPr b="1" lang="it" sz="1300"/>
              <a:t>144×256</a:t>
            </a:r>
            <a:r>
              <a:rPr lang="it" sz="1300"/>
              <a:t> we resize all images.</a:t>
            </a:r>
            <a:endParaRPr sz="1600"/>
          </a:p>
        </p:txBody>
      </p:sp>
      <p:pic>
        <p:nvPicPr>
          <p:cNvPr descr="mountains at sunset" id="336" name="Google Shape;336;p4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0825" y="2604950"/>
            <a:ext cx="1863925" cy="2295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untains at sunset" id="337" name="Google Shape;337;p4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65975" y="3583469"/>
            <a:ext cx="1082025" cy="1332376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46"/>
          <p:cNvSpPr/>
          <p:nvPr/>
        </p:nvSpPr>
        <p:spPr>
          <a:xfrm>
            <a:off x="4168188" y="3996900"/>
            <a:ext cx="874800" cy="50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p46"/>
          <p:cNvSpPr txBox="1"/>
          <p:nvPr>
            <p:ph idx="11" type="ftr"/>
          </p:nvPr>
        </p:nvSpPr>
        <p:spPr>
          <a:xfrm>
            <a:off x="5973318" y="46634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340" name="Google Shape;340;p4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7"/>
          <p:cNvSpPr txBox="1"/>
          <p:nvPr>
            <p:ph type="title"/>
          </p:nvPr>
        </p:nvSpPr>
        <p:spPr>
          <a:xfrm>
            <a:off x="944588" y="314900"/>
            <a:ext cx="7570800" cy="870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3090"/>
              <a:t>Running speed</a:t>
            </a:r>
            <a:endParaRPr sz="2890"/>
          </a:p>
        </p:txBody>
      </p:sp>
      <p:sp>
        <p:nvSpPr>
          <p:cNvPr id="346" name="Google Shape;346;p47"/>
          <p:cNvSpPr txBox="1"/>
          <p:nvPr>
            <p:ph idx="1" type="body"/>
          </p:nvPr>
        </p:nvSpPr>
        <p:spPr>
          <a:xfrm>
            <a:off x="939375" y="1184895"/>
            <a:ext cx="7886700" cy="770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 sz="1400"/>
              <a:t>For each trial we have a corresponding running speed (in </a:t>
            </a:r>
            <a:r>
              <a:rPr b="1" lang="it" sz="1400"/>
              <a:t>cm/s</a:t>
            </a:r>
            <a:r>
              <a:rPr lang="it" sz="1400"/>
              <a:t>)</a:t>
            </a:r>
            <a:endParaRPr sz="1200"/>
          </a:p>
        </p:txBody>
      </p:sp>
      <p:pic>
        <p:nvPicPr>
          <p:cNvPr id="347" name="Google Shape;34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9813" y="1734175"/>
            <a:ext cx="7340326" cy="2894558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49" name="Google Shape;349;p47"/>
          <p:cNvSpPr txBox="1"/>
          <p:nvPr>
            <p:ph idx="4294967295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8"/>
          <p:cNvSpPr txBox="1"/>
          <p:nvPr>
            <p:ph type="title"/>
          </p:nvPr>
        </p:nvSpPr>
        <p:spPr>
          <a:xfrm>
            <a:off x="259175" y="877450"/>
            <a:ext cx="50466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it" sz="3390"/>
              <a:t>Pupil Size</a:t>
            </a:r>
            <a:endParaRPr sz="3390"/>
          </a:p>
        </p:txBody>
      </p:sp>
      <p:sp>
        <p:nvSpPr>
          <p:cNvPr id="355" name="Google Shape;355;p48"/>
          <p:cNvSpPr txBox="1"/>
          <p:nvPr>
            <p:ph idx="11" type="ftr"/>
          </p:nvPr>
        </p:nvSpPr>
        <p:spPr>
          <a:xfrm>
            <a:off x="5973318" y="46634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356" name="Google Shape;356;p4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57" name="Google Shape;357;p48"/>
          <p:cNvSpPr txBox="1"/>
          <p:nvPr/>
        </p:nvSpPr>
        <p:spPr>
          <a:xfrm>
            <a:off x="5158250" y="4331750"/>
            <a:ext cx="3783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Code Snippet to Load Pupil Size </a:t>
            </a:r>
            <a:endParaRPr i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8" name="Google Shape;358;p48"/>
          <p:cNvSpPr txBox="1"/>
          <p:nvPr/>
        </p:nvSpPr>
        <p:spPr>
          <a:xfrm>
            <a:off x="259175" y="1578275"/>
            <a:ext cx="4566900" cy="3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Pupil size is </a:t>
            </a:r>
            <a:r>
              <a:rPr b="1" lang="it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 </a:t>
            </a:r>
            <a:r>
              <a:rPr b="1" lang="it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available</a:t>
            </a:r>
            <a:r>
              <a:rPr lang="it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for our current experiment session.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However</a:t>
            </a:r>
            <a:r>
              <a:rPr lang="it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we left the methods to get pupil size size for other Allen Institute experiments as integral part of our code.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makes it possible to</a:t>
            </a:r>
            <a:r>
              <a:rPr b="1" lang="it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it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add pupil size in a V1T project with a different experiment session.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9" name="Google Shape;35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750" y="1144825"/>
            <a:ext cx="3849400" cy="321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9"/>
          <p:cNvSpPr txBox="1"/>
          <p:nvPr>
            <p:ph type="title"/>
          </p:nvPr>
        </p:nvSpPr>
        <p:spPr>
          <a:xfrm>
            <a:off x="944588" y="314900"/>
            <a:ext cx="7570800" cy="870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3090"/>
              <a:t>Behavior</a:t>
            </a:r>
            <a:endParaRPr sz="2890"/>
          </a:p>
        </p:txBody>
      </p:sp>
      <p:sp>
        <p:nvSpPr>
          <p:cNvPr id="365" name="Google Shape;365;p49"/>
          <p:cNvSpPr txBox="1"/>
          <p:nvPr>
            <p:ph idx="1" type="body"/>
          </p:nvPr>
        </p:nvSpPr>
        <p:spPr>
          <a:xfrm>
            <a:off x="939375" y="1184900"/>
            <a:ext cx="7096800" cy="770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 sz="1400"/>
              <a:t>Since pupil size and pupil derivative are unavailable we create an array with </a:t>
            </a:r>
            <a:r>
              <a:rPr b="1" lang="it" sz="1400"/>
              <a:t>running speed as the first value</a:t>
            </a:r>
            <a:r>
              <a:rPr lang="it" sz="1400"/>
              <a:t> and 0. as second and third value.</a:t>
            </a:r>
            <a:endParaRPr sz="1200"/>
          </a:p>
        </p:txBody>
      </p:sp>
      <p:sp>
        <p:nvSpPr>
          <p:cNvPr id="366" name="Google Shape;366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367" name="Google Shape;36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600" y="2235176"/>
            <a:ext cx="7570801" cy="166509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9"/>
          <p:cNvSpPr txBox="1"/>
          <p:nvPr>
            <p:ph idx="4294967295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3902202" y="438912"/>
            <a:ext cx="4375404" cy="170764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"/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OUTLINE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902202" y="2345436"/>
            <a:ext cx="4375500" cy="23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it"/>
              <a:t>Introduction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it"/>
              <a:t>Understanding the Dataset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it"/>
              <a:t>Adapting Allen to V1T </a:t>
            </a:r>
            <a:endParaRPr/>
          </a:p>
          <a:p>
            <a:pPr indent="457200" lvl="0" marL="91440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it"/>
              <a:t>V1T Architecture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it"/>
              <a:t>Training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it"/>
              <a:t>Conclusions</a:t>
            </a:r>
            <a:endParaRPr/>
          </a:p>
        </p:txBody>
      </p:sp>
      <p:pic>
        <p:nvPicPr>
          <p:cNvPr descr="mountains at sunset" id="213" name="Google Shape;213;p3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4824" y="1897543"/>
            <a:ext cx="2780979" cy="2780978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2"/>
          <p:cNvSpPr txBox="1"/>
          <p:nvPr>
            <p:ph idx="11" type="ftr"/>
          </p:nvPr>
        </p:nvSpPr>
        <p:spPr>
          <a:xfrm rot="-5400000">
            <a:off x="-761675" y="1019350"/>
            <a:ext cx="281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0"/>
          <p:cNvSpPr txBox="1"/>
          <p:nvPr>
            <p:ph type="ctrTitle"/>
          </p:nvPr>
        </p:nvSpPr>
        <p:spPr>
          <a:xfrm>
            <a:off x="4643175" y="1232375"/>
            <a:ext cx="3711300" cy="3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The first file we need is "</a:t>
            </a:r>
            <a:r>
              <a:rPr lang="it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unit_ids.npy</a:t>
            </a:r>
            <a:r>
              <a:rPr lang="it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 </a:t>
            </a:r>
            <a:r>
              <a:rPr lang="it" sz="1300"/>
              <a:t>containing a numerical  ID for each neuron. 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[1, 2, 3, </a:t>
            </a:r>
            <a:r>
              <a:rPr lang="it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it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173, 174]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The second</a:t>
            </a:r>
            <a:r>
              <a:rPr lang="it" sz="1300"/>
              <a:t> is "</a:t>
            </a:r>
            <a:r>
              <a:rPr lang="it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cell_motor_coordinates.npy</a:t>
            </a:r>
            <a:r>
              <a:rPr lang="it" sz="1300"/>
              <a:t>" which contain the</a:t>
            </a:r>
            <a:r>
              <a:rPr lang="it" sz="1300"/>
              <a:t> 3D coordinates for each neuron.</a:t>
            </a:r>
            <a:endParaRPr sz="13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[292.91147   63.505207]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		[274.3859    66.493774]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[492.45386   47.046154]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Depth is the same (175µm) for each one.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This is used to in the Gaussian Readout module to </a:t>
            </a:r>
            <a:r>
              <a:rPr lang="it" sz="1300"/>
              <a:t>enhance</a:t>
            </a:r>
            <a:r>
              <a:rPr lang="it" sz="1300"/>
              <a:t> training performance.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</p:txBody>
      </p:sp>
      <p:sp>
        <p:nvSpPr>
          <p:cNvPr id="374" name="Google Shape;374;p5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75" name="Google Shape;375;p50"/>
          <p:cNvSpPr txBox="1"/>
          <p:nvPr>
            <p:ph idx="4294967295" type="title"/>
          </p:nvPr>
        </p:nvSpPr>
        <p:spPr>
          <a:xfrm>
            <a:off x="4701250" y="346825"/>
            <a:ext cx="44007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100"/>
              <a:t>Neuron Metadata</a:t>
            </a:r>
            <a:endParaRPr sz="3100"/>
          </a:p>
        </p:txBody>
      </p:sp>
      <p:pic>
        <p:nvPicPr>
          <p:cNvPr id="376" name="Google Shape;37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00" y="928450"/>
            <a:ext cx="4090800" cy="305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0"/>
          <p:cNvSpPr txBox="1"/>
          <p:nvPr>
            <p:ph idx="11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1"/>
          <p:cNvSpPr txBox="1"/>
          <p:nvPr>
            <p:ph type="ctrTitle"/>
          </p:nvPr>
        </p:nvSpPr>
        <p:spPr>
          <a:xfrm>
            <a:off x="4754875" y="288783"/>
            <a:ext cx="3326100" cy="5868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/>
              <a:t>Statistics</a:t>
            </a:r>
            <a:endParaRPr/>
          </a:p>
        </p:txBody>
      </p:sp>
      <p:sp>
        <p:nvSpPr>
          <p:cNvPr id="383" name="Google Shape;383;p51"/>
          <p:cNvSpPr txBox="1"/>
          <p:nvPr>
            <p:ph idx="1" type="subTitle"/>
          </p:nvPr>
        </p:nvSpPr>
        <p:spPr>
          <a:xfrm>
            <a:off x="4754875" y="1070026"/>
            <a:ext cx="3326100" cy="3859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/>
              <a:t>For images, behavior and neural r</a:t>
            </a:r>
            <a:r>
              <a:rPr lang="it"/>
              <a:t>esponses we need to compute manually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'min.npy'</a:t>
            </a:r>
            <a:r>
              <a:rPr lang="it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t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'max.npy'</a:t>
            </a:r>
            <a:r>
              <a:rPr lang="it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t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'mean.npy'</a:t>
            </a:r>
            <a:r>
              <a:rPr lang="it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t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'median.npy'</a:t>
            </a:r>
            <a:r>
              <a:rPr lang="it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t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'std.npy'</a:t>
            </a:r>
            <a:endParaRPr sz="1050">
              <a:solidFill>
                <a:srgbClr val="A31515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31515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/>
              <a:t>These are used by the model for </a:t>
            </a:r>
            <a:r>
              <a:rPr b="1" lang="it"/>
              <a:t>normalization </a:t>
            </a:r>
            <a:r>
              <a:rPr lang="it"/>
              <a:t>and other processes before training.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/>
              <a:t>For running speed we get: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 sz="1150">
                <a:solidFill>
                  <a:srgbClr val="1F1F1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Min: -8.82, Max: 64.18, Mean: 9.58, Median: 0.56, Std: 17.58</a:t>
            </a:r>
            <a:endParaRPr sz="1500"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51"/>
          <p:cNvSpPr txBox="1"/>
          <p:nvPr>
            <p:ph idx="11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  <p:sp>
        <p:nvSpPr>
          <p:cNvPr id="385" name="Google Shape;385;p5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386" name="Google Shape;38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700" y="1189075"/>
            <a:ext cx="4103126" cy="254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2"/>
          <p:cNvSpPr txBox="1"/>
          <p:nvPr>
            <p:ph type="ctrTitle"/>
          </p:nvPr>
        </p:nvSpPr>
        <p:spPr>
          <a:xfrm>
            <a:off x="1143000" y="1097275"/>
            <a:ext cx="6858000" cy="1101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50"/>
              <a:buFont typeface="Montserrat"/>
              <a:buNone/>
            </a:pPr>
            <a:r>
              <a:rPr lang="it" sz="3850"/>
              <a:t>V1T ARCHITECTURE</a:t>
            </a:r>
            <a:endParaRPr sz="3850"/>
          </a:p>
        </p:txBody>
      </p:sp>
      <p:sp>
        <p:nvSpPr>
          <p:cNvPr id="392" name="Google Shape;392;p52"/>
          <p:cNvSpPr txBox="1"/>
          <p:nvPr>
            <p:ph idx="1" type="subTitle"/>
          </p:nvPr>
        </p:nvSpPr>
        <p:spPr>
          <a:xfrm>
            <a:off x="1144150" y="2199175"/>
            <a:ext cx="68580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it" sz="1900"/>
              <a:t>An </a:t>
            </a:r>
            <a:r>
              <a:rPr lang="it" sz="1900"/>
              <a:t>I</a:t>
            </a:r>
            <a:r>
              <a:rPr lang="it" sz="1900"/>
              <a:t>n </a:t>
            </a:r>
            <a:r>
              <a:rPr lang="it" sz="1900"/>
              <a:t>D</a:t>
            </a:r>
            <a:r>
              <a:rPr lang="it" sz="1900"/>
              <a:t>epth Look</a:t>
            </a:r>
            <a:endParaRPr sz="19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3"/>
          <p:cNvSpPr txBox="1"/>
          <p:nvPr>
            <p:ph type="title"/>
          </p:nvPr>
        </p:nvSpPr>
        <p:spPr>
          <a:xfrm>
            <a:off x="603500" y="1001275"/>
            <a:ext cx="56175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2890"/>
              <a:t>V1T Architecture</a:t>
            </a:r>
            <a:endParaRPr sz="2890"/>
          </a:p>
        </p:txBody>
      </p:sp>
      <p:sp>
        <p:nvSpPr>
          <p:cNvPr id="398" name="Google Shape;398;p53"/>
          <p:cNvSpPr txBox="1"/>
          <p:nvPr>
            <p:ph idx="1" type="body"/>
          </p:nvPr>
        </p:nvSpPr>
        <p:spPr>
          <a:xfrm>
            <a:off x="637800" y="2119125"/>
            <a:ext cx="4608600" cy="25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Input: images (1 channel, 36×64)</a:t>
            </a:r>
            <a:br>
              <a:rPr lang="it" sz="1200"/>
            </a:b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Output: 174 predicted neural responses</a:t>
            </a:r>
            <a:br>
              <a:rPr lang="it" sz="1200"/>
            </a:b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Approach: Vision Transformer + Gaussian2D Readout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 sz="1200"/>
              <a:t>In this project, the model takes images as input and predicts the response of </a:t>
            </a:r>
            <a:r>
              <a:rPr b="1" lang="it" sz="1200"/>
              <a:t>174 neurons</a:t>
            </a:r>
            <a:r>
              <a:rPr lang="it" sz="1200"/>
              <a:t>. It’s based on a Vision Transformer and a readout mechanism called Gaussian2D.</a:t>
            </a:r>
            <a:endParaRPr sz="1200"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99" name="Google Shape;399;p53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400" name="Google Shape;400;p5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401" name="Google Shape;40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4800" y="1001263"/>
            <a:ext cx="2618200" cy="3635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4"/>
          <p:cNvSpPr txBox="1"/>
          <p:nvPr>
            <p:ph type="title"/>
          </p:nvPr>
        </p:nvSpPr>
        <p:spPr>
          <a:xfrm>
            <a:off x="603497" y="1001275"/>
            <a:ext cx="80235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/>
              <a:t>Full Model Structure</a:t>
            </a:r>
            <a:endParaRPr/>
          </a:p>
        </p:txBody>
      </p:sp>
      <p:sp>
        <p:nvSpPr>
          <p:cNvPr id="407" name="Google Shape;407;p54"/>
          <p:cNvSpPr txBox="1"/>
          <p:nvPr>
            <p:ph idx="1" type="body"/>
          </p:nvPr>
        </p:nvSpPr>
        <p:spPr>
          <a:xfrm>
            <a:off x="2398725" y="2477273"/>
            <a:ext cx="4642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/>
              <a:t>This is the complete structure of the model. Now we’ll analyze each block step by step.</a:t>
            </a:r>
            <a:endParaRPr/>
          </a:p>
        </p:txBody>
      </p:sp>
      <p:sp>
        <p:nvSpPr>
          <p:cNvPr id="408" name="Google Shape;408;p54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409" name="Google Shape;409;p5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410" name="Google Shape;41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202" y="3330651"/>
            <a:ext cx="6432100" cy="14366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5"/>
          <p:cNvSpPr txBox="1"/>
          <p:nvPr>
            <p:ph type="title"/>
          </p:nvPr>
        </p:nvSpPr>
        <p:spPr>
          <a:xfrm>
            <a:off x="603497" y="1001275"/>
            <a:ext cx="80235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it"/>
              <a:t>Preprocessing: </a:t>
            </a:r>
            <a:r>
              <a:rPr lang="it"/>
              <a:t>Image Cropper</a:t>
            </a:r>
            <a:endParaRPr/>
          </a:p>
        </p:txBody>
      </p:sp>
      <p:sp>
        <p:nvSpPr>
          <p:cNvPr id="416" name="Google Shape;416;p55"/>
          <p:cNvSpPr txBox="1"/>
          <p:nvPr>
            <p:ph idx="1" type="body"/>
          </p:nvPr>
        </p:nvSpPr>
        <p:spPr>
          <a:xfrm>
            <a:off x="2687225" y="2238498"/>
            <a:ext cx="4642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Resizes the image to 36×64</a:t>
            </a:r>
            <a:br>
              <a:rPr lang="it"/>
            </a:br>
            <a:r>
              <a:rPr lang="it"/>
              <a:t>Prepares images for the transformer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/>
          </a:p>
        </p:txBody>
      </p:sp>
      <p:sp>
        <p:nvSpPr>
          <p:cNvPr id="417" name="Google Shape;417;p55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418" name="Google Shape;418;p5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419" name="Google Shape;41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124" y="2911150"/>
            <a:ext cx="7652875" cy="100155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55"/>
          <p:cNvSpPr txBox="1"/>
          <p:nvPr/>
        </p:nvSpPr>
        <p:spPr>
          <a:xfrm>
            <a:off x="1149750" y="4101725"/>
            <a:ext cx="6844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first step is an optional resizing. Input images can be resized to 36×64 pixels for efficiency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6"/>
          <p:cNvSpPr txBox="1"/>
          <p:nvPr>
            <p:ph type="title"/>
          </p:nvPr>
        </p:nvSpPr>
        <p:spPr>
          <a:xfrm>
            <a:off x="633347" y="663025"/>
            <a:ext cx="80235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/>
              <a:t>Encoding: </a:t>
            </a:r>
            <a:r>
              <a:rPr lang="it"/>
              <a:t>Image2 Patches</a:t>
            </a:r>
            <a:endParaRPr/>
          </a:p>
        </p:txBody>
      </p:sp>
      <p:sp>
        <p:nvSpPr>
          <p:cNvPr id="426" name="Google Shape;426;p56"/>
          <p:cNvSpPr txBox="1"/>
          <p:nvPr>
            <p:ph idx="1" type="body"/>
          </p:nvPr>
        </p:nvSpPr>
        <p:spPr>
          <a:xfrm>
            <a:off x="2597675" y="1776548"/>
            <a:ext cx="4642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25000"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it" sz="5100"/>
              <a:t>Splits image into patches</a:t>
            </a:r>
            <a:br>
              <a:rPr lang="it" sz="5100"/>
            </a:br>
            <a:r>
              <a:rPr lang="it" sz="5100"/>
              <a:t>Projects each patch into a 155-dimensional embedding</a:t>
            </a:r>
            <a:endParaRPr sz="5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35483"/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64307"/>
              <a:buNone/>
            </a:pPr>
            <a:r>
              <a:t/>
            </a:r>
            <a:endParaRPr sz="1710"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427" name="Google Shape;427;p56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428" name="Google Shape;428;p5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429" name="Google Shape;42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8000" y="2369475"/>
            <a:ext cx="6934200" cy="169545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56"/>
          <p:cNvSpPr txBox="1"/>
          <p:nvPr/>
        </p:nvSpPr>
        <p:spPr>
          <a:xfrm>
            <a:off x="1214150" y="4140575"/>
            <a:ext cx="68619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Each image is divided into small patches, and each patch is projected into an embedding vector. This is the first step toward converting an image into a sequence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7"/>
          <p:cNvSpPr txBox="1"/>
          <p:nvPr>
            <p:ph type="title"/>
          </p:nvPr>
        </p:nvSpPr>
        <p:spPr>
          <a:xfrm>
            <a:off x="583597" y="712775"/>
            <a:ext cx="7744800" cy="884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Vision Transformer Core</a:t>
            </a:r>
            <a:endParaRPr/>
          </a:p>
        </p:txBody>
      </p:sp>
      <p:sp>
        <p:nvSpPr>
          <p:cNvPr id="436" name="Google Shape;436;p57"/>
          <p:cNvSpPr txBox="1"/>
          <p:nvPr>
            <p:ph idx="1" type="body"/>
          </p:nvPr>
        </p:nvSpPr>
        <p:spPr>
          <a:xfrm>
            <a:off x="0" y="1687050"/>
            <a:ext cx="9144000" cy="884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4 Transformer blocks: Attention + MLP</a:t>
            </a:r>
            <a:br>
              <a:rPr lang="it"/>
            </a:br>
            <a:r>
              <a:rPr lang="it"/>
              <a:t>Enables global interactions between patches</a:t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825" y="2442425"/>
            <a:ext cx="7267575" cy="20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/>
          <p:nvPr/>
        </p:nvSpPr>
        <p:spPr>
          <a:xfrm>
            <a:off x="916600" y="4490300"/>
            <a:ext cx="79791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core of the model is the Transformer. Each patch can communicate with all others through self-attention, learning spatial relationships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p5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40" name="Google Shape;440;p57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8"/>
          <p:cNvSpPr txBox="1"/>
          <p:nvPr>
            <p:ph type="title"/>
          </p:nvPr>
        </p:nvSpPr>
        <p:spPr>
          <a:xfrm>
            <a:off x="-100" y="1001275"/>
            <a:ext cx="9144000" cy="884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Rearranging Features</a:t>
            </a:r>
            <a:endParaRPr/>
          </a:p>
        </p:txBody>
      </p:sp>
      <p:sp>
        <p:nvSpPr>
          <p:cNvPr id="446" name="Google Shape;446;p58"/>
          <p:cNvSpPr txBox="1"/>
          <p:nvPr/>
        </p:nvSpPr>
        <p:spPr>
          <a:xfrm>
            <a:off x="-150" y="1885975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Transforms sequence back to spatial format</a:t>
            </a:r>
            <a:br>
              <a:rPr lang="it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Shape: </a:t>
            </a:r>
            <a:r>
              <a:rPr lang="it" sz="1100">
                <a:solidFill>
                  <a:srgbClr val="188038"/>
                </a:solidFill>
                <a:latin typeface="Montserrat"/>
                <a:ea typeface="Montserrat"/>
                <a:cs typeface="Montserrat"/>
                <a:sym typeface="Montserrat"/>
              </a:rPr>
              <a:t>[1654, 155] → [155, 29, 57]</a:t>
            </a:r>
            <a:endParaRPr sz="1100">
              <a:solidFill>
                <a:srgbClr val="18803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7" name="Google Shape;44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2661325"/>
            <a:ext cx="6096000" cy="581025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58"/>
          <p:cNvSpPr txBox="1"/>
          <p:nvPr/>
        </p:nvSpPr>
        <p:spPr>
          <a:xfrm>
            <a:off x="1524150" y="3445150"/>
            <a:ext cx="6096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Once the patch embeddings have been processed, we rearrange them into a 2D spatial map, which will be used by the readout layer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9" name="Google Shape;449;p5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50" name="Google Shape;450;p58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9"/>
          <p:cNvSpPr txBox="1"/>
          <p:nvPr>
            <p:ph type="title"/>
          </p:nvPr>
        </p:nvSpPr>
        <p:spPr>
          <a:xfrm>
            <a:off x="-69750" y="573500"/>
            <a:ext cx="9144000" cy="884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Gaussian2D Readout</a:t>
            </a:r>
            <a:endParaRPr/>
          </a:p>
        </p:txBody>
      </p:sp>
      <p:sp>
        <p:nvSpPr>
          <p:cNvPr id="456" name="Google Shape;456;p59"/>
          <p:cNvSpPr txBox="1"/>
          <p:nvPr/>
        </p:nvSpPr>
        <p:spPr>
          <a:xfrm>
            <a:off x="13" y="1565125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Each neuron "looks" at a (x, y) locatio</a:t>
            </a:r>
            <a:r>
              <a:rPr lang="it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Gaussian sampling + neuron-specific MLP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7" name="Google Shape;45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263" y="2079275"/>
            <a:ext cx="6867525" cy="180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59"/>
          <p:cNvSpPr txBox="1"/>
          <p:nvPr/>
        </p:nvSpPr>
        <p:spPr>
          <a:xfrm>
            <a:off x="1018900" y="3969600"/>
            <a:ext cx="7481400" cy="11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Each neuron is associated with a </a:t>
            </a:r>
            <a:r>
              <a:rPr b="1"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spatial location</a:t>
            </a: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on the 2D feature map. Around that location, we apply a Gaussian sampling and use a small MLP to compute the output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9" name="Google Shape;459;p5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60" name="Google Shape;460;p59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/>
          <p:nvPr>
            <p:ph type="title"/>
          </p:nvPr>
        </p:nvSpPr>
        <p:spPr>
          <a:xfrm>
            <a:off x="512317" y="1001268"/>
            <a:ext cx="4642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/>
              <a:t>V1T Explained</a:t>
            </a:r>
            <a:endParaRPr/>
          </a:p>
        </p:txBody>
      </p:sp>
      <p:sp>
        <p:nvSpPr>
          <p:cNvPr id="220" name="Google Shape;220;p33"/>
          <p:cNvSpPr txBox="1"/>
          <p:nvPr>
            <p:ph idx="1" type="body"/>
          </p:nvPr>
        </p:nvSpPr>
        <p:spPr>
          <a:xfrm>
            <a:off x="512344" y="2111747"/>
            <a:ext cx="4642800" cy="25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/>
              <a:t>A</a:t>
            </a:r>
            <a:r>
              <a:rPr lang="it"/>
              <a:t> Vision Transformer architecture that predicts neural activation in mice. 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/>
              <a:t>The name comes from the area of the brain called Primary Visual Cortex (V1)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/>
              <a:t>This is the area which is subject to our study.</a:t>
            </a:r>
            <a:endParaRPr/>
          </a:p>
        </p:txBody>
      </p:sp>
      <p:sp>
        <p:nvSpPr>
          <p:cNvPr id="221" name="Google Shape;221;p33"/>
          <p:cNvSpPr txBox="1"/>
          <p:nvPr>
            <p:ph idx="11" type="ftr"/>
          </p:nvPr>
        </p:nvSpPr>
        <p:spPr>
          <a:xfrm>
            <a:off x="5973318" y="46634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222" name="Google Shape;222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223" name="Google Shape;22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1325" y="1465188"/>
            <a:ext cx="3443625" cy="315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0"/>
          <p:cNvSpPr txBox="1"/>
          <p:nvPr>
            <p:ph type="title"/>
          </p:nvPr>
        </p:nvSpPr>
        <p:spPr>
          <a:xfrm>
            <a:off x="-69750" y="573500"/>
            <a:ext cx="9144000" cy="884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3590"/>
              <a:t>Final Non-Linearity</a:t>
            </a:r>
            <a:endParaRPr sz="3590"/>
          </a:p>
        </p:txBody>
      </p:sp>
      <p:sp>
        <p:nvSpPr>
          <p:cNvPr id="466" name="Google Shape;466;p60"/>
          <p:cNvSpPr txBox="1"/>
          <p:nvPr/>
        </p:nvSpPr>
        <p:spPr>
          <a:xfrm>
            <a:off x="13" y="1565125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Applies ELU on final outpu</a:t>
            </a:r>
            <a:r>
              <a:rPr lang="it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Helps mimic biological neuron firing pattern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p60"/>
          <p:cNvSpPr txBox="1"/>
          <p:nvPr/>
        </p:nvSpPr>
        <p:spPr>
          <a:xfrm>
            <a:off x="919400" y="3402525"/>
            <a:ext cx="7481400" cy="11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Finally, the output goes through an </a:t>
            </a:r>
            <a:r>
              <a:rPr b="1"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EL</a:t>
            </a:r>
            <a:r>
              <a:rPr b="1"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 a</a:t>
            </a:r>
            <a:r>
              <a:rPr b="1"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ctivation</a:t>
            </a: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This helps the model better approximate the non-linear behavior of real neural responses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68" name="Google Shape;46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825" y="2394800"/>
            <a:ext cx="6038850" cy="638175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6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70" name="Google Shape;470;p60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1"/>
          <p:cNvSpPr txBox="1"/>
          <p:nvPr>
            <p:ph type="ctrTitle"/>
          </p:nvPr>
        </p:nvSpPr>
        <p:spPr>
          <a:xfrm>
            <a:off x="4540650" y="1158770"/>
            <a:ext cx="3761100" cy="22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To make V1T work with a different dataset we need to </a:t>
            </a:r>
            <a:r>
              <a:rPr b="1" lang="it" sz="1430"/>
              <a:t>change the original code</a:t>
            </a:r>
            <a:r>
              <a:rPr lang="it" sz="1430"/>
              <a:t>.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As an example we add checks and dictionaries related to our new dataset in </a:t>
            </a:r>
            <a:r>
              <a:rPr lang="it" sz="133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data.py</a:t>
            </a:r>
            <a:r>
              <a:rPr lang="it" sz="1430"/>
              <a:t>.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And we create new </a:t>
            </a:r>
            <a:r>
              <a:rPr lang="it" sz="133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.npy</a:t>
            </a:r>
            <a:r>
              <a:rPr lang="it" sz="1430"/>
              <a:t> files for image data.</a:t>
            </a:r>
            <a:endParaRPr sz="143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2"/>
              </a:highlight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2"/>
              </a:highlight>
            </a:endParaRPr>
          </a:p>
        </p:txBody>
      </p:sp>
      <p:sp>
        <p:nvSpPr>
          <p:cNvPr id="476" name="Google Shape;476;p6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77" name="Google Shape;477;p61"/>
          <p:cNvSpPr txBox="1"/>
          <p:nvPr>
            <p:ph idx="4294967295" type="title"/>
          </p:nvPr>
        </p:nvSpPr>
        <p:spPr>
          <a:xfrm>
            <a:off x="4454900" y="322400"/>
            <a:ext cx="440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100"/>
              <a:t>Necessary Changes</a:t>
            </a:r>
            <a:endParaRPr sz="3100"/>
          </a:p>
        </p:txBody>
      </p:sp>
      <p:pic>
        <p:nvPicPr>
          <p:cNvPr id="478" name="Google Shape;47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25" y="565950"/>
            <a:ext cx="4217400" cy="3001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25" y="3639875"/>
            <a:ext cx="4217399" cy="882261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61"/>
          <p:cNvSpPr txBox="1"/>
          <p:nvPr>
            <p:ph idx="11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486" name="Google Shape;48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50" y="536125"/>
            <a:ext cx="4120574" cy="4286312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62"/>
          <p:cNvSpPr txBox="1"/>
          <p:nvPr>
            <p:ph idx="4294967295" type="title"/>
          </p:nvPr>
        </p:nvSpPr>
        <p:spPr>
          <a:xfrm>
            <a:off x="4454900" y="322400"/>
            <a:ext cx="440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100"/>
              <a:t>Necessary Changes</a:t>
            </a:r>
            <a:endParaRPr sz="3100"/>
          </a:p>
        </p:txBody>
      </p:sp>
      <p:sp>
        <p:nvSpPr>
          <p:cNvPr id="488" name="Google Shape;488;p62"/>
          <p:cNvSpPr txBox="1"/>
          <p:nvPr>
            <p:ph type="ctrTitle"/>
          </p:nvPr>
        </p:nvSpPr>
        <p:spPr>
          <a:xfrm>
            <a:off x="4540650" y="1158770"/>
            <a:ext cx="3761100" cy="22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Adapting a foreign dataset to V1T has taken a considerable amount of our time.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Before training we did a lot of </a:t>
            </a:r>
            <a:r>
              <a:rPr b="1" lang="it" sz="1430"/>
              <a:t>trial and error</a:t>
            </a:r>
            <a:r>
              <a:rPr lang="it" sz="1430"/>
              <a:t> to find the file configuration to make V1T start.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As we can see on the left, we study and make </a:t>
            </a:r>
            <a:r>
              <a:rPr lang="it" sz="1430"/>
              <a:t>changes</a:t>
            </a:r>
            <a:r>
              <a:rPr lang="it" sz="1430"/>
              <a:t> to different parts of code such as troubling functions and datasets.</a:t>
            </a:r>
            <a:endParaRPr sz="143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2"/>
              </a:highlight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2"/>
              </a:highlight>
            </a:endParaRPr>
          </a:p>
        </p:txBody>
      </p:sp>
      <p:sp>
        <p:nvSpPr>
          <p:cNvPr id="489" name="Google Shape;489;p62"/>
          <p:cNvSpPr txBox="1"/>
          <p:nvPr>
            <p:ph idx="11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3"/>
          <p:cNvSpPr txBox="1"/>
          <p:nvPr>
            <p:ph type="ctrTitle"/>
          </p:nvPr>
        </p:nvSpPr>
        <p:spPr>
          <a:xfrm>
            <a:off x="1143000" y="1331075"/>
            <a:ext cx="6858000" cy="11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45"/>
              <a:buFont typeface="Montserrat"/>
              <a:buNone/>
            </a:pPr>
            <a:r>
              <a:rPr lang="it" sz="2865"/>
              <a:t>INTERACTIONS WITH V1T'S AUTHOR</a:t>
            </a:r>
            <a:endParaRPr sz="2865"/>
          </a:p>
        </p:txBody>
      </p:sp>
      <p:sp>
        <p:nvSpPr>
          <p:cNvPr id="495" name="Google Shape;495;p63"/>
          <p:cNvSpPr txBox="1"/>
          <p:nvPr>
            <p:ph idx="1" type="subTitle"/>
          </p:nvPr>
        </p:nvSpPr>
        <p:spPr>
          <a:xfrm>
            <a:off x="1143000" y="2300175"/>
            <a:ext cx="68580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it" sz="1900"/>
              <a:t>Thoughts and Recommendations</a:t>
            </a:r>
            <a:endParaRPr sz="19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4"/>
          <p:cNvSpPr txBox="1"/>
          <p:nvPr>
            <p:ph type="title"/>
          </p:nvPr>
        </p:nvSpPr>
        <p:spPr>
          <a:xfrm>
            <a:off x="177100" y="791900"/>
            <a:ext cx="89670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3390"/>
              <a:t>Important</a:t>
            </a:r>
            <a:r>
              <a:rPr lang="it" sz="3590"/>
              <a:t> Files </a:t>
            </a:r>
            <a:endParaRPr sz="3590"/>
          </a:p>
        </p:txBody>
      </p:sp>
      <p:sp>
        <p:nvSpPr>
          <p:cNvPr id="501" name="Google Shape;501;p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502" name="Google Shape;50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00" y="1385875"/>
            <a:ext cx="7814875" cy="2644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64"/>
          <p:cNvPicPr preferRelativeResize="0"/>
          <p:nvPr/>
        </p:nvPicPr>
        <p:blipFill rotWithShape="1">
          <a:blip r:embed="rId4">
            <a:alphaModFix/>
          </a:blip>
          <a:srcRect b="0" l="0" r="0" t="36840"/>
          <a:stretch/>
        </p:blipFill>
        <p:spPr>
          <a:xfrm>
            <a:off x="177100" y="4103725"/>
            <a:ext cx="8338252" cy="574042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64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5"/>
          <p:cNvSpPr txBox="1"/>
          <p:nvPr>
            <p:ph type="title"/>
          </p:nvPr>
        </p:nvSpPr>
        <p:spPr>
          <a:xfrm>
            <a:off x="199250" y="592625"/>
            <a:ext cx="8811900" cy="8658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300"/>
              <a:t>Placeholder and Unavailable Files</a:t>
            </a:r>
            <a:endParaRPr sz="3300"/>
          </a:p>
        </p:txBody>
      </p:sp>
      <p:pic>
        <p:nvPicPr>
          <p:cNvPr id="510" name="Google Shape;51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50" y="1786200"/>
            <a:ext cx="8853780" cy="157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65"/>
          <p:cNvSpPr txBox="1"/>
          <p:nvPr>
            <p:ph idx="1" type="body"/>
          </p:nvPr>
        </p:nvSpPr>
        <p:spPr>
          <a:xfrm>
            <a:off x="413250" y="3568100"/>
            <a:ext cx="7755900" cy="137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/>
              <a:t>Since data as pupil center, pupil dilation and pupil derivatives are </a:t>
            </a:r>
            <a:r>
              <a:rPr b="1" lang="it"/>
              <a:t>not </a:t>
            </a:r>
            <a:r>
              <a:rPr b="1" lang="it"/>
              <a:t>available</a:t>
            </a:r>
            <a:r>
              <a:rPr lang="it"/>
              <a:t> for our session, we can use  </a:t>
            </a:r>
            <a:r>
              <a:rPr lang="it" sz="13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--behavior_mode=1</a:t>
            </a:r>
            <a:r>
              <a:rPr lang="it"/>
              <a:t> but we measure no significant improvement 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it"/>
              <a:t>According to our research and Bryan's findings this explains our training results.</a:t>
            </a:r>
            <a:endParaRPr/>
          </a:p>
        </p:txBody>
      </p:sp>
      <p:sp>
        <p:nvSpPr>
          <p:cNvPr id="512" name="Google Shape;512;p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513" name="Google Shape;513;p65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6"/>
          <p:cNvSpPr txBox="1"/>
          <p:nvPr>
            <p:ph type="ctrTitle"/>
          </p:nvPr>
        </p:nvSpPr>
        <p:spPr>
          <a:xfrm>
            <a:off x="1143000" y="1097275"/>
            <a:ext cx="6858000" cy="13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"/>
              <a:buNone/>
            </a:pPr>
            <a:r>
              <a:rPr lang="it"/>
              <a:t>TRAINING</a:t>
            </a:r>
            <a:endParaRPr/>
          </a:p>
        </p:txBody>
      </p:sp>
      <p:sp>
        <p:nvSpPr>
          <p:cNvPr id="519" name="Google Shape;519;p66"/>
          <p:cNvSpPr txBox="1"/>
          <p:nvPr>
            <p:ph idx="1" type="subTitle"/>
          </p:nvPr>
        </p:nvSpPr>
        <p:spPr>
          <a:xfrm>
            <a:off x="1144150" y="2368825"/>
            <a:ext cx="68580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it" sz="1900"/>
              <a:t>Highlights</a:t>
            </a:r>
            <a:endParaRPr sz="19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7"/>
          <p:cNvSpPr txBox="1"/>
          <p:nvPr>
            <p:ph type="title"/>
          </p:nvPr>
        </p:nvSpPr>
        <p:spPr>
          <a:xfrm>
            <a:off x="179926" y="417650"/>
            <a:ext cx="91440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/>
              <a:t>Training Parameters</a:t>
            </a:r>
            <a:endParaRPr/>
          </a:p>
        </p:txBody>
      </p:sp>
      <p:sp>
        <p:nvSpPr>
          <p:cNvPr id="525" name="Google Shape;525;p67"/>
          <p:cNvSpPr txBox="1"/>
          <p:nvPr>
            <p:ph idx="1" type="body"/>
          </p:nvPr>
        </p:nvSpPr>
        <p:spPr>
          <a:xfrm>
            <a:off x="179925" y="1394650"/>
            <a:ext cx="7915500" cy="25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/>
              <a:t>The model can be run using different configurations, passed through parameters. The parameters that have been set for the various training tests are:</a:t>
            </a:r>
            <a:endParaRPr/>
          </a:p>
        </p:txBody>
      </p:sp>
      <p:sp>
        <p:nvSpPr>
          <p:cNvPr id="526" name="Google Shape;526;p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graphicFrame>
        <p:nvGraphicFramePr>
          <p:cNvPr id="527" name="Google Shape;527;p67"/>
          <p:cNvGraphicFramePr/>
          <p:nvPr/>
        </p:nvGraphicFramePr>
        <p:xfrm>
          <a:off x="337425" y="1993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{6DD34A38-90AF-4153-A88B-3A4755269544}</a:tableStyleId>
              </a:tblPr>
              <a:tblGrid>
                <a:gridCol w="1616100"/>
                <a:gridCol w="563450"/>
                <a:gridCol w="1304725"/>
                <a:gridCol w="4952125"/>
              </a:tblGrid>
              <a:tr h="424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Parameters</a:t>
                      </a:r>
                      <a:endParaRPr b="1"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Type</a:t>
                      </a:r>
                      <a:endParaRPr b="1"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Default</a:t>
                      </a:r>
                      <a:endParaRPr b="1"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    Description</a:t>
                      </a:r>
                      <a:endParaRPr b="1"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2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--dataset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REQUIRED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Path to the data folder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2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--output_dir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REQUIRED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Where to save results/model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2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--behavior_mode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REQUIRED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Behavior Mode (0-4)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2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--resize_image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If 1, resize to (36×64), if 0, leave (144×256)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2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--gray_scale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flag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False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If True, converts image to grayscale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2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--limit_data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None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Limit the number of samples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28" name="Google Shape;528;p67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8"/>
          <p:cNvSpPr txBox="1"/>
          <p:nvPr>
            <p:ph type="title"/>
          </p:nvPr>
        </p:nvSpPr>
        <p:spPr>
          <a:xfrm>
            <a:off x="307276" y="448575"/>
            <a:ext cx="91440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/>
              <a:t>Training Parameters</a:t>
            </a:r>
            <a:endParaRPr/>
          </a:p>
        </p:txBody>
      </p:sp>
      <p:sp>
        <p:nvSpPr>
          <p:cNvPr id="534" name="Google Shape;534;p68"/>
          <p:cNvSpPr txBox="1"/>
          <p:nvPr>
            <p:ph idx="1" type="body"/>
          </p:nvPr>
        </p:nvSpPr>
        <p:spPr>
          <a:xfrm>
            <a:off x="368600" y="1503263"/>
            <a:ext cx="85011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/>
              <a:t>Other important parameters for training are the following</a:t>
            </a:r>
            <a:endParaRPr/>
          </a:p>
        </p:txBody>
      </p:sp>
      <p:sp>
        <p:nvSpPr>
          <p:cNvPr id="535" name="Google Shape;535;p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graphicFrame>
        <p:nvGraphicFramePr>
          <p:cNvPr id="536" name="Google Shape;536;p68"/>
          <p:cNvGraphicFramePr/>
          <p:nvPr/>
        </p:nvGraphicFramePr>
        <p:xfrm>
          <a:off x="206250" y="1942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{6DD34A38-90AF-4153-A88B-3A4755269544}</a:tableStyleId>
              </a:tblPr>
              <a:tblGrid>
                <a:gridCol w="2009500"/>
                <a:gridCol w="709900"/>
                <a:gridCol w="1024350"/>
                <a:gridCol w="5098100"/>
              </a:tblGrid>
              <a:tr h="3541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Parameter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Type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Default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        </a:t>
                      </a:r>
                      <a:r>
                        <a:rPr b="1" lang="it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Description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72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--epochs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400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       Maximum number of training epochs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72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--batch_size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       Global batch size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72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--criterion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poisson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       Loss function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72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--core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REQUIRED 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                </a:t>
                      </a: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”</a:t>
                      </a:r>
                      <a:r>
                        <a:rPr lang="it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conv", "vit", "cct", "stn", "stacked2d"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49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--readout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REQUIRED 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                           </a:t>
                      </a:r>
                      <a:r>
                        <a:rPr lang="it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"gaussian2d"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49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--shift_mode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0-4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37" name="Google Shape;537;p68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69"/>
          <p:cNvSpPr txBox="1"/>
          <p:nvPr>
            <p:ph type="title"/>
          </p:nvPr>
        </p:nvSpPr>
        <p:spPr>
          <a:xfrm>
            <a:off x="138050" y="1070025"/>
            <a:ext cx="46428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829"/>
              <a:buFont typeface="Arial"/>
              <a:buNone/>
            </a:pPr>
            <a:r>
              <a:rPr lang="it"/>
              <a:t>Training sessions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t/>
            </a:r>
            <a:endParaRPr/>
          </a:p>
        </p:txBody>
      </p:sp>
      <p:sp>
        <p:nvSpPr>
          <p:cNvPr id="543" name="Google Shape;543;p69"/>
          <p:cNvSpPr txBox="1"/>
          <p:nvPr>
            <p:ph idx="1" type="body"/>
          </p:nvPr>
        </p:nvSpPr>
        <p:spPr>
          <a:xfrm>
            <a:off x="411100" y="1623475"/>
            <a:ext cx="4540500" cy="31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Several </a:t>
            </a:r>
            <a:r>
              <a:rPr b="1" lang="it"/>
              <a:t>training sessions</a:t>
            </a:r>
            <a:r>
              <a:rPr lang="it"/>
              <a:t> were conducted, each with different training parameters. In the next slides we show a </a:t>
            </a:r>
            <a:r>
              <a:rPr b="1" lang="it"/>
              <a:t>summary</a:t>
            </a:r>
            <a:r>
              <a:rPr lang="it"/>
              <a:t> of the most significant.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From the first session to the last, performance improves, both because of the increasing number of data samples and more suitable hyperparameters</a:t>
            </a:r>
            <a:endParaRPr/>
          </a:p>
        </p:txBody>
      </p:sp>
      <p:sp>
        <p:nvSpPr>
          <p:cNvPr id="544" name="Google Shape;544;p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545" name="Google Shape;545;p69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pic>
        <p:nvPicPr>
          <p:cNvPr id="546" name="Google Shape;54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6875" y="825850"/>
            <a:ext cx="3721661" cy="3708225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69"/>
          <p:cNvSpPr txBox="1"/>
          <p:nvPr>
            <p:ph idx="1" type="body"/>
          </p:nvPr>
        </p:nvSpPr>
        <p:spPr>
          <a:xfrm>
            <a:off x="5733875" y="4534075"/>
            <a:ext cx="2504100" cy="19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it" sz="870"/>
              <a:t>Training Sessions Summary</a:t>
            </a:r>
            <a:endParaRPr i="1" sz="87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idx="1" type="subTitle"/>
          </p:nvPr>
        </p:nvSpPr>
        <p:spPr>
          <a:xfrm>
            <a:off x="4599325" y="1174650"/>
            <a:ext cx="3915900" cy="3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it" sz="1800"/>
              <a:t>V1T is designed to work with Sensorium Dataset or Franke 22 Dataset</a:t>
            </a:r>
            <a:endParaRPr sz="1800"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it" sz="1800"/>
              <a:t>Our goal is to adapt the Allen Brain Observatory Dataset to make it work with V1T, understand it and train the model.</a:t>
            </a:r>
            <a:endParaRPr sz="1800"/>
          </a:p>
        </p:txBody>
      </p:sp>
      <p:sp>
        <p:nvSpPr>
          <p:cNvPr id="229" name="Google Shape;229;p34"/>
          <p:cNvSpPr txBox="1"/>
          <p:nvPr>
            <p:ph idx="11" type="ftr"/>
          </p:nvPr>
        </p:nvSpPr>
        <p:spPr>
          <a:xfrm rot="-5400000">
            <a:off x="7418175" y="1224925"/>
            <a:ext cx="254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  <p:sp>
        <p:nvSpPr>
          <p:cNvPr id="230" name="Google Shape;230;p3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31" name="Google Shape;231;p34"/>
          <p:cNvSpPr txBox="1"/>
          <p:nvPr>
            <p:ph idx="4294967295" type="title"/>
          </p:nvPr>
        </p:nvSpPr>
        <p:spPr>
          <a:xfrm>
            <a:off x="4476825" y="573075"/>
            <a:ext cx="440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/>
              <a:t>Goal of the Project</a:t>
            </a:r>
            <a:endParaRPr/>
          </a:p>
        </p:txBody>
      </p:sp>
      <p:pic>
        <p:nvPicPr>
          <p:cNvPr id="232" name="Google Shape;2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00" y="3495100"/>
            <a:ext cx="3600450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688" y="1174650"/>
            <a:ext cx="3633274" cy="183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0"/>
          <p:cNvSpPr txBox="1"/>
          <p:nvPr>
            <p:ph idx="4294967295" type="ctrTitle"/>
          </p:nvPr>
        </p:nvSpPr>
        <p:spPr>
          <a:xfrm>
            <a:off x="922425" y="1446375"/>
            <a:ext cx="7360800" cy="26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1400"/>
              <a:t>Limit data</a:t>
            </a:r>
            <a:r>
              <a:rPr lang="it" sz="1400"/>
              <a:t> is used to train quickly due to timing and computing power restriction.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core_lr</a:t>
            </a:r>
            <a:r>
              <a:rPr lang="it" sz="1400"/>
              <a:t> takes the default value, since it's not explicitly set. The </a:t>
            </a:r>
            <a:r>
              <a:rPr b="1" lang="it" sz="1400"/>
              <a:t>batch size</a:t>
            </a:r>
            <a:r>
              <a:rPr lang="it" sz="1400"/>
              <a:t> has been reduced to 8.</a:t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5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python train.py --dataset data/allen --output_dir runs/v1t_model --core vit --epochs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--readout gaussian2d --behavior_mode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--shift_mode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--batch_size </a:t>
            </a:r>
            <a:r>
              <a:rPr b="1"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--limit_data </a:t>
            </a:r>
            <a:r>
              <a:rPr b="1"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--verbose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--lr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0.005</a:t>
            </a:r>
            <a:endParaRPr sz="1350">
              <a:solidFill>
                <a:srgbClr val="098658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1"/>
              </a:highlight>
            </a:endParaRPr>
          </a:p>
        </p:txBody>
      </p:sp>
      <p:sp>
        <p:nvSpPr>
          <p:cNvPr id="553" name="Google Shape;553;p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">
                <a:solidFill>
                  <a:srgbClr val="888888"/>
                </a:solidFill>
              </a:rPr>
              <a:t>‹#›</a:t>
            </a:fld>
            <a:endParaRPr>
              <a:solidFill>
                <a:srgbClr val="888888"/>
              </a:solidFill>
            </a:endParaRPr>
          </a:p>
        </p:txBody>
      </p:sp>
      <p:sp>
        <p:nvSpPr>
          <p:cNvPr id="554" name="Google Shape;554;p70"/>
          <p:cNvSpPr txBox="1"/>
          <p:nvPr>
            <p:ph type="title"/>
          </p:nvPr>
        </p:nvSpPr>
        <p:spPr>
          <a:xfrm>
            <a:off x="922425" y="273850"/>
            <a:ext cx="7593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700"/>
              <a:t>Session 1</a:t>
            </a:r>
            <a:endParaRPr sz="3700"/>
          </a:p>
        </p:txBody>
      </p:sp>
      <p:sp>
        <p:nvSpPr>
          <p:cNvPr id="555" name="Google Shape;555;p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71"/>
          <p:cNvSpPr txBox="1"/>
          <p:nvPr>
            <p:ph type="title"/>
          </p:nvPr>
        </p:nvSpPr>
        <p:spPr>
          <a:xfrm>
            <a:off x="295175" y="826150"/>
            <a:ext cx="88485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3590"/>
              <a:t>Session 1</a:t>
            </a:r>
            <a:endParaRPr sz="3590"/>
          </a:p>
        </p:txBody>
      </p:sp>
      <p:pic>
        <p:nvPicPr>
          <p:cNvPr id="561" name="Google Shape;56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225" y="1350400"/>
            <a:ext cx="6677674" cy="3313576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71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563" name="Google Shape;563;p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564" name="Google Shape;564;p71"/>
          <p:cNvSpPr txBox="1"/>
          <p:nvPr/>
        </p:nvSpPr>
        <p:spPr>
          <a:xfrm>
            <a:off x="295175" y="1506175"/>
            <a:ext cx="2098200" cy="3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8366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8937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0.0251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160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7579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8943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0.0760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The run was stopped at epoch 160, as the model dynamically reduces the lr.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2"/>
          <p:cNvSpPr txBox="1"/>
          <p:nvPr>
            <p:ph idx="4294967295" type="ctrTitle"/>
          </p:nvPr>
        </p:nvSpPr>
        <p:spPr>
          <a:xfrm>
            <a:off x="891600" y="1593075"/>
            <a:ext cx="7360800" cy="18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In this session we try a </a:t>
            </a:r>
            <a:r>
              <a:rPr b="1" lang="it" sz="1300"/>
              <a:t>different loss function</a:t>
            </a:r>
            <a:r>
              <a:rPr lang="it" sz="1300"/>
              <a:t>, this is set via the criterion parameter.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/>
              <a:t>Most of the other parameters remain the same, while some are tweaked slightly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5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python train.py --dataset data/allen --output_dir runs/v1t_model --core vit --epochs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--readout gaussian2d --behavior_mode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--shift_mode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--batch_size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--limit_data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--verbose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--lr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0.005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--criterion correlation</a:t>
            </a:r>
            <a:endParaRPr b="1" sz="13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1"/>
              </a:highlight>
            </a:endParaRPr>
          </a:p>
        </p:txBody>
      </p:sp>
      <p:sp>
        <p:nvSpPr>
          <p:cNvPr id="570" name="Google Shape;570;p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rgbClr val="888888"/>
                </a:solidFill>
              </a:rPr>
              <a:t>‹#›</a:t>
            </a:fld>
            <a:endParaRPr>
              <a:solidFill>
                <a:srgbClr val="888888"/>
              </a:solidFill>
            </a:endParaRPr>
          </a:p>
        </p:txBody>
      </p:sp>
      <p:sp>
        <p:nvSpPr>
          <p:cNvPr id="571" name="Google Shape;571;p72"/>
          <p:cNvSpPr txBox="1"/>
          <p:nvPr>
            <p:ph type="title"/>
          </p:nvPr>
        </p:nvSpPr>
        <p:spPr>
          <a:xfrm>
            <a:off x="922425" y="273850"/>
            <a:ext cx="7593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700"/>
              <a:t>Session 2</a:t>
            </a:r>
            <a:endParaRPr sz="3700"/>
          </a:p>
        </p:txBody>
      </p:sp>
      <p:sp>
        <p:nvSpPr>
          <p:cNvPr id="572" name="Google Shape;572;p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3"/>
          <p:cNvSpPr txBox="1"/>
          <p:nvPr>
            <p:ph type="title"/>
          </p:nvPr>
        </p:nvSpPr>
        <p:spPr>
          <a:xfrm>
            <a:off x="204575" y="613000"/>
            <a:ext cx="59211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3590"/>
              <a:t>Session 2 </a:t>
            </a:r>
            <a:endParaRPr sz="3590"/>
          </a:p>
        </p:txBody>
      </p:sp>
      <p:sp>
        <p:nvSpPr>
          <p:cNvPr id="578" name="Google Shape;578;p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579" name="Google Shape;579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1975" y="1325175"/>
            <a:ext cx="6668024" cy="3249678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73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581" name="Google Shape;581;p73"/>
          <p:cNvSpPr txBox="1"/>
          <p:nvPr/>
        </p:nvSpPr>
        <p:spPr>
          <a:xfrm>
            <a:off x="204575" y="1455525"/>
            <a:ext cx="2057400" cy="31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1944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1944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0.0026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104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1878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1918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0.0245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73"/>
          <p:cNvSpPr txBox="1"/>
          <p:nvPr/>
        </p:nvSpPr>
        <p:spPr>
          <a:xfrm>
            <a:off x="204575" y="3563675"/>
            <a:ext cx="27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74"/>
          <p:cNvSpPr txBox="1"/>
          <p:nvPr>
            <p:ph idx="4294967295" type="ctrTitle"/>
          </p:nvPr>
        </p:nvSpPr>
        <p:spPr>
          <a:xfrm>
            <a:off x="922425" y="1446375"/>
            <a:ext cx="7360800" cy="31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/>
              <a:t>In this session we increase the </a:t>
            </a:r>
            <a:r>
              <a:rPr b="1" lang="it" sz="1400"/>
              <a:t>learning rate</a:t>
            </a:r>
            <a:r>
              <a:rPr lang="it" sz="1400"/>
              <a:t> and the </a:t>
            </a:r>
            <a:r>
              <a:rPr b="1" lang="it" sz="1400"/>
              <a:t>limit data</a:t>
            </a:r>
            <a:r>
              <a:rPr lang="it" sz="1400"/>
              <a:t> parameter.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/>
              <a:t>We also change the optimizer: now it's more conservative in automatically adjusting the learning rates (because the variance estimate changes more slowly).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5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python train.py --dataset data/allen --output_dir runs/v1t_model --core vit --readout gaussian2d --behavior_mode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--shift_mode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--epochs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--batch_size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--limit_data </a:t>
            </a:r>
            <a:r>
              <a:rPr b="1"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3000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--lr </a:t>
            </a:r>
            <a:r>
              <a:rPr b="1"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0.008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--adam_beta2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0.98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--criterion correlation</a:t>
            </a:r>
            <a:endParaRPr sz="13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1"/>
              </a:highlight>
            </a:endParaRPr>
          </a:p>
        </p:txBody>
      </p:sp>
      <p:sp>
        <p:nvSpPr>
          <p:cNvPr id="588" name="Google Shape;588;p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rgbClr val="888888"/>
                </a:solidFill>
              </a:rPr>
              <a:t>‹#›</a:t>
            </a:fld>
            <a:endParaRPr>
              <a:solidFill>
                <a:srgbClr val="888888"/>
              </a:solidFill>
            </a:endParaRPr>
          </a:p>
        </p:txBody>
      </p:sp>
      <p:sp>
        <p:nvSpPr>
          <p:cNvPr id="589" name="Google Shape;589;p74"/>
          <p:cNvSpPr txBox="1"/>
          <p:nvPr>
            <p:ph type="title"/>
          </p:nvPr>
        </p:nvSpPr>
        <p:spPr>
          <a:xfrm>
            <a:off x="922425" y="273850"/>
            <a:ext cx="7593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700"/>
              <a:t>Session 3</a:t>
            </a:r>
            <a:endParaRPr sz="3700"/>
          </a:p>
        </p:txBody>
      </p:sp>
      <p:sp>
        <p:nvSpPr>
          <p:cNvPr id="590" name="Google Shape;590;p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75"/>
          <p:cNvSpPr txBox="1"/>
          <p:nvPr>
            <p:ph type="title"/>
          </p:nvPr>
        </p:nvSpPr>
        <p:spPr>
          <a:xfrm>
            <a:off x="204550" y="584400"/>
            <a:ext cx="45720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3590"/>
              <a:t>Session 3</a:t>
            </a:r>
            <a:endParaRPr sz="3590"/>
          </a:p>
        </p:txBody>
      </p:sp>
      <p:sp>
        <p:nvSpPr>
          <p:cNvPr id="596" name="Google Shape;596;p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597" name="Google Shape;59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6327" y="1208000"/>
            <a:ext cx="6917685" cy="343265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75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599" name="Google Shape;599;p75"/>
          <p:cNvSpPr txBox="1"/>
          <p:nvPr/>
        </p:nvSpPr>
        <p:spPr>
          <a:xfrm>
            <a:off x="204550" y="1430123"/>
            <a:ext cx="4298700" cy="20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3361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3367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0.0068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69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</a:t>
            </a: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3288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</a:t>
            </a: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3307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</a:t>
            </a: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0.0402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75"/>
          <p:cNvSpPr txBox="1"/>
          <p:nvPr/>
        </p:nvSpPr>
        <p:spPr>
          <a:xfrm>
            <a:off x="204550" y="3521125"/>
            <a:ext cx="217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76"/>
          <p:cNvSpPr txBox="1"/>
          <p:nvPr>
            <p:ph idx="4294967295" type="ctrTitle"/>
          </p:nvPr>
        </p:nvSpPr>
        <p:spPr>
          <a:xfrm>
            <a:off x="922425" y="1446375"/>
            <a:ext cx="7360800" cy="31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/>
              <a:t>In this session we lower the learning rate and try </a:t>
            </a:r>
            <a:r>
              <a:rPr b="1" lang="it" sz="1400"/>
              <a:t>image resizing</a:t>
            </a:r>
            <a:r>
              <a:rPr lang="it" sz="1400"/>
              <a:t> (to 36x64).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/>
              <a:t>We also changed the </a:t>
            </a:r>
            <a:r>
              <a:rPr b="1" lang="it" sz="1400"/>
              <a:t>verbose </a:t>
            </a:r>
            <a:r>
              <a:rPr lang="it" sz="1400"/>
              <a:t>parameter to give us more informations about training.</a:t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5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python train.py --dataset data/allen --output_dir runs/v1t_finetune --core vit --readout gaussian2d --behavior_mode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--shift_mode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--resize_image </a:t>
            </a:r>
            <a:r>
              <a:rPr b="1"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--batch_size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--lr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0.0005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--core_lr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0.0005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--epochs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--adam_beta1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0.9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--adam_beta2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0.98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--adam_eps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1e-6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--save_plots 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--verbose </a:t>
            </a:r>
            <a:r>
              <a:rPr b="1"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1350">
              <a:solidFill>
                <a:srgbClr val="098658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1"/>
              </a:highlight>
            </a:endParaRPr>
          </a:p>
        </p:txBody>
      </p:sp>
      <p:sp>
        <p:nvSpPr>
          <p:cNvPr id="606" name="Google Shape;606;p7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rgbClr val="888888"/>
                </a:solidFill>
              </a:rPr>
              <a:t>‹#›</a:t>
            </a:fld>
            <a:endParaRPr>
              <a:solidFill>
                <a:srgbClr val="888888"/>
              </a:solidFill>
            </a:endParaRPr>
          </a:p>
        </p:txBody>
      </p:sp>
      <p:sp>
        <p:nvSpPr>
          <p:cNvPr id="607" name="Google Shape;607;p76"/>
          <p:cNvSpPr txBox="1"/>
          <p:nvPr>
            <p:ph type="title"/>
          </p:nvPr>
        </p:nvSpPr>
        <p:spPr>
          <a:xfrm>
            <a:off x="922425" y="273850"/>
            <a:ext cx="7593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700"/>
              <a:t>Session 4</a:t>
            </a:r>
            <a:endParaRPr sz="3700"/>
          </a:p>
        </p:txBody>
      </p:sp>
      <p:sp>
        <p:nvSpPr>
          <p:cNvPr id="608" name="Google Shape;608;p7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77"/>
          <p:cNvSpPr txBox="1"/>
          <p:nvPr>
            <p:ph type="title"/>
          </p:nvPr>
        </p:nvSpPr>
        <p:spPr>
          <a:xfrm>
            <a:off x="117325" y="623325"/>
            <a:ext cx="46674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3590"/>
              <a:t>S</a:t>
            </a:r>
            <a:r>
              <a:rPr lang="it" sz="3590"/>
              <a:t>ession 4</a:t>
            </a:r>
            <a:endParaRPr sz="3590"/>
          </a:p>
        </p:txBody>
      </p:sp>
      <p:sp>
        <p:nvSpPr>
          <p:cNvPr id="614" name="Google Shape;614;p7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615" name="Google Shape;615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534" y="1150138"/>
            <a:ext cx="6711477" cy="3330324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77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617" name="Google Shape;617;p77"/>
          <p:cNvSpPr txBox="1"/>
          <p:nvPr/>
        </p:nvSpPr>
        <p:spPr>
          <a:xfrm>
            <a:off x="184350" y="1335232"/>
            <a:ext cx="4298700" cy="20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22028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22353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0.0442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148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17924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21102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0.1402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77"/>
          <p:cNvSpPr txBox="1"/>
          <p:nvPr/>
        </p:nvSpPr>
        <p:spPr>
          <a:xfrm>
            <a:off x="184350" y="3517875"/>
            <a:ext cx="262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78"/>
          <p:cNvSpPr txBox="1"/>
          <p:nvPr>
            <p:ph idx="4294967295" type="ctrTitle"/>
          </p:nvPr>
        </p:nvSpPr>
        <p:spPr>
          <a:xfrm>
            <a:off x="922425" y="1446375"/>
            <a:ext cx="7360800" cy="31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/>
              <a:t>In this session we use two separate learning rates (readout and core). This is done by </a:t>
            </a:r>
            <a:r>
              <a:rPr b="1" lang="it" sz="1400"/>
              <a:t>removing limit data</a:t>
            </a:r>
            <a:r>
              <a:rPr lang="it" sz="1400"/>
              <a:t>.</a:t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/>
              <a:t>We also switch to Colab Pro and use all the samples available since we now have the computational power to do it.</a:t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5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python train.py --dataset data/allen --output_dir runs/v1t_model --core vit --readout gaussian2d --behavior_mode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--shift_mode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--batch_size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--verbose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--lr </a:t>
            </a:r>
            <a:r>
              <a:rPr b="1"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0.004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--core_lr </a:t>
            </a:r>
            <a:r>
              <a:rPr b="1"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0.007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--epochs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--save_plots</a:t>
            </a:r>
            <a:endParaRPr sz="13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1"/>
              </a:highlight>
            </a:endParaRPr>
          </a:p>
        </p:txBody>
      </p:sp>
      <p:sp>
        <p:nvSpPr>
          <p:cNvPr id="624" name="Google Shape;624;p7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rgbClr val="888888"/>
                </a:solidFill>
              </a:rPr>
              <a:t>‹#›</a:t>
            </a:fld>
            <a:endParaRPr>
              <a:solidFill>
                <a:srgbClr val="888888"/>
              </a:solidFill>
            </a:endParaRPr>
          </a:p>
        </p:txBody>
      </p:sp>
      <p:sp>
        <p:nvSpPr>
          <p:cNvPr id="625" name="Google Shape;625;p78"/>
          <p:cNvSpPr txBox="1"/>
          <p:nvPr>
            <p:ph type="title"/>
          </p:nvPr>
        </p:nvSpPr>
        <p:spPr>
          <a:xfrm>
            <a:off x="922425" y="273850"/>
            <a:ext cx="7593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700"/>
              <a:t>Session 5</a:t>
            </a:r>
            <a:endParaRPr sz="3700"/>
          </a:p>
        </p:txBody>
      </p:sp>
      <p:sp>
        <p:nvSpPr>
          <p:cNvPr id="626" name="Google Shape;626;p7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79"/>
          <p:cNvSpPr txBox="1"/>
          <p:nvPr>
            <p:ph type="title"/>
          </p:nvPr>
        </p:nvSpPr>
        <p:spPr>
          <a:xfrm>
            <a:off x="350675" y="698050"/>
            <a:ext cx="33525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3590"/>
              <a:t>S</a:t>
            </a:r>
            <a:r>
              <a:rPr lang="it" sz="3590"/>
              <a:t>ession 5</a:t>
            </a:r>
            <a:endParaRPr sz="3590"/>
          </a:p>
        </p:txBody>
      </p:sp>
      <p:sp>
        <p:nvSpPr>
          <p:cNvPr id="632" name="Google Shape;632;p7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633" name="Google Shape;633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6346" y="1334625"/>
            <a:ext cx="6917653" cy="3432650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79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635" name="Google Shape;635;p79"/>
          <p:cNvSpPr txBox="1"/>
          <p:nvPr/>
        </p:nvSpPr>
        <p:spPr>
          <a:xfrm>
            <a:off x="217975" y="1624608"/>
            <a:ext cx="4298700" cy="22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33400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27170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0.0121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185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22594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24921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0.1633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79"/>
          <p:cNvSpPr txBox="1"/>
          <p:nvPr/>
        </p:nvSpPr>
        <p:spPr>
          <a:xfrm>
            <a:off x="217975" y="3896600"/>
            <a:ext cx="220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5"/>
          <p:cNvSpPr txBox="1"/>
          <p:nvPr>
            <p:ph type="ctrTitle"/>
          </p:nvPr>
        </p:nvSpPr>
        <p:spPr>
          <a:xfrm>
            <a:off x="4572000" y="1002500"/>
            <a:ext cx="3711300" cy="3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V1T source code: </a:t>
            </a:r>
            <a:r>
              <a:rPr lang="it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bryanlimy/V1T: Code for "V1T: Large-scale mouse V1 response prediction using a Vision Transformer"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V1T paper: </a:t>
            </a:r>
            <a:r>
              <a:rPr lang="it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V1T: large-scale mouse V1 response prediction using a Vision Transformer | OpenReview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Google Colab Pro: </a:t>
            </a:r>
            <a:r>
              <a:rPr lang="it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https://colab.research.google.com/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Allen Dataset Explanation &amp; Examples: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AllenInstitute/brain_observatory_examples | Github</a:t>
            </a:r>
            <a:endParaRPr sz="1430"/>
          </a:p>
        </p:txBody>
      </p:sp>
      <p:sp>
        <p:nvSpPr>
          <p:cNvPr id="239" name="Google Shape;239;p35"/>
          <p:cNvSpPr txBox="1"/>
          <p:nvPr>
            <p:ph idx="11" type="ftr"/>
          </p:nvPr>
        </p:nvSpPr>
        <p:spPr>
          <a:xfrm rot="-5400000">
            <a:off x="7372575" y="1179325"/>
            <a:ext cx="263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  <p:sp>
        <p:nvSpPr>
          <p:cNvPr id="240" name="Google Shape;240;p3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41" name="Google Shape;241;p35"/>
          <p:cNvSpPr txBox="1"/>
          <p:nvPr>
            <p:ph idx="4294967295" type="title"/>
          </p:nvPr>
        </p:nvSpPr>
        <p:spPr>
          <a:xfrm>
            <a:off x="4425175" y="344300"/>
            <a:ext cx="440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100"/>
              <a:t>Tools and Resources</a:t>
            </a:r>
            <a:endParaRPr sz="3100"/>
          </a:p>
        </p:txBody>
      </p:sp>
      <p:pic>
        <p:nvPicPr>
          <p:cNvPr id="242" name="Google Shape;242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7625" y="783963"/>
            <a:ext cx="4080601" cy="33984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5"/>
          <p:cNvSpPr txBox="1"/>
          <p:nvPr/>
        </p:nvSpPr>
        <p:spPr>
          <a:xfrm>
            <a:off x="560850" y="4224875"/>
            <a:ext cx="33144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43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Original V1T Paper (Bryan M. Li)</a:t>
            </a:r>
            <a:endParaRPr i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80"/>
          <p:cNvSpPr txBox="1"/>
          <p:nvPr>
            <p:ph idx="4294967295" type="ctrTitle"/>
          </p:nvPr>
        </p:nvSpPr>
        <p:spPr>
          <a:xfrm>
            <a:off x="922425" y="1446375"/>
            <a:ext cx="7360800" cy="31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/>
              <a:t>We change the original V1T code and we're now able to use </a:t>
            </a:r>
            <a:r>
              <a:rPr b="1" lang="it" sz="1400"/>
              <a:t>behaviors </a:t>
            </a:r>
            <a:r>
              <a:rPr lang="it" sz="1400"/>
              <a:t>during training, </a:t>
            </a:r>
            <a:r>
              <a:rPr lang="it" sz="1400"/>
              <a:t>particularly running speed.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/>
              <a:t>However this doesn't have much impact on performance because pupil data is not available.</a:t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5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python train.py --dataset data/allen --output_dir runs/v1t_model --core vit --readout gaussian2d </a:t>
            </a:r>
            <a:r>
              <a:rPr b="1"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--behavior_mode </a:t>
            </a:r>
            <a:r>
              <a:rPr b="1"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--shift_mode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--batch_size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--verbose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--lr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0.004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--core_lr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0.007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--epochs </a:t>
            </a:r>
            <a:r>
              <a:rPr lang="it" sz="1350">
                <a:solidFill>
                  <a:srgbClr val="098658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it" sz="13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--save_plots</a:t>
            </a:r>
            <a:endParaRPr sz="13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>
              <a:solidFill>
                <a:srgbClr val="F8F9FA"/>
              </a:solidFill>
              <a:highlight>
                <a:schemeClr val="dk1"/>
              </a:highlight>
            </a:endParaRPr>
          </a:p>
        </p:txBody>
      </p:sp>
      <p:sp>
        <p:nvSpPr>
          <p:cNvPr id="642" name="Google Shape;642;p8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rgbClr val="888888"/>
                </a:solidFill>
              </a:rPr>
              <a:t>‹#›</a:t>
            </a:fld>
            <a:endParaRPr>
              <a:solidFill>
                <a:srgbClr val="888888"/>
              </a:solidFill>
            </a:endParaRPr>
          </a:p>
        </p:txBody>
      </p:sp>
      <p:sp>
        <p:nvSpPr>
          <p:cNvPr id="643" name="Google Shape;643;p80"/>
          <p:cNvSpPr txBox="1"/>
          <p:nvPr>
            <p:ph type="title"/>
          </p:nvPr>
        </p:nvSpPr>
        <p:spPr>
          <a:xfrm>
            <a:off x="922425" y="273850"/>
            <a:ext cx="7593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700"/>
              <a:t>Session 6</a:t>
            </a:r>
            <a:endParaRPr sz="3700"/>
          </a:p>
        </p:txBody>
      </p:sp>
      <p:sp>
        <p:nvSpPr>
          <p:cNvPr id="644" name="Google Shape;644;p8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81"/>
          <p:cNvSpPr txBox="1"/>
          <p:nvPr>
            <p:ph type="title"/>
          </p:nvPr>
        </p:nvSpPr>
        <p:spPr>
          <a:xfrm>
            <a:off x="214325" y="632725"/>
            <a:ext cx="35181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3590"/>
              <a:t>Session 6</a:t>
            </a:r>
            <a:endParaRPr sz="3590"/>
          </a:p>
        </p:txBody>
      </p:sp>
      <p:sp>
        <p:nvSpPr>
          <p:cNvPr id="650" name="Google Shape;650;p8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51" name="Google Shape;651;p81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pic>
        <p:nvPicPr>
          <p:cNvPr id="652" name="Google Shape;652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8000" y="1282850"/>
            <a:ext cx="6755999" cy="3484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p81"/>
          <p:cNvSpPr txBox="1"/>
          <p:nvPr/>
        </p:nvSpPr>
        <p:spPr>
          <a:xfrm>
            <a:off x="286150" y="1492800"/>
            <a:ext cx="26766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29232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26684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correlation: 0.0476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Epoch 206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Train loss: 22218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Validation loss: 24460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correlation 0.1529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82"/>
          <p:cNvSpPr txBox="1"/>
          <p:nvPr>
            <p:ph type="ctrTitle"/>
          </p:nvPr>
        </p:nvSpPr>
        <p:spPr>
          <a:xfrm>
            <a:off x="1143000" y="1097275"/>
            <a:ext cx="6858000" cy="1101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50"/>
              <a:buFont typeface="Montserrat"/>
              <a:buNone/>
            </a:pPr>
            <a:r>
              <a:rPr lang="it" sz="3850"/>
              <a:t>CONCLUSIONS</a:t>
            </a:r>
            <a:endParaRPr sz="3850"/>
          </a:p>
        </p:txBody>
      </p:sp>
      <p:sp>
        <p:nvSpPr>
          <p:cNvPr id="659" name="Google Shape;659;p82"/>
          <p:cNvSpPr txBox="1"/>
          <p:nvPr>
            <p:ph idx="1" type="subTitle"/>
          </p:nvPr>
        </p:nvSpPr>
        <p:spPr>
          <a:xfrm>
            <a:off x="1143000" y="2302400"/>
            <a:ext cx="68580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it" sz="1900"/>
              <a:t>And Closing Statements</a:t>
            </a:r>
            <a:endParaRPr sz="19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8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65" name="Google Shape;665;p83"/>
          <p:cNvSpPr txBox="1"/>
          <p:nvPr>
            <p:ph idx="4294967295" type="title"/>
          </p:nvPr>
        </p:nvSpPr>
        <p:spPr>
          <a:xfrm>
            <a:off x="4497850" y="0"/>
            <a:ext cx="440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Montserrat"/>
              <a:buNone/>
            </a:pPr>
            <a:r>
              <a:rPr lang="it" sz="3100"/>
              <a:t>Best Parameters</a:t>
            </a:r>
            <a:endParaRPr sz="3100"/>
          </a:p>
        </p:txBody>
      </p:sp>
      <p:sp>
        <p:nvSpPr>
          <p:cNvPr id="666" name="Google Shape;666;p83"/>
          <p:cNvSpPr txBox="1"/>
          <p:nvPr/>
        </p:nvSpPr>
        <p:spPr>
          <a:xfrm>
            <a:off x="4445925" y="633025"/>
            <a:ext cx="4002900" cy="15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tried different values for core learning rate and readout learning rate, increasing the batch size to 16, and set the readout </a:t>
            </a: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gaussian 2d</a:t>
            </a: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improved the correlation.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7" name="Google Shape;667;p83"/>
          <p:cNvSpPr txBox="1"/>
          <p:nvPr/>
        </p:nvSpPr>
        <p:spPr>
          <a:xfrm>
            <a:off x="4445925" y="1788150"/>
            <a:ext cx="4116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In particular, the best readout suggested by the Bryan Li is </a:t>
            </a: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Gaussian 2D</a:t>
            </a: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. This takes into account the neuron coordinates from </a:t>
            </a:r>
            <a:r>
              <a:rPr lang="it" sz="1100">
                <a:latin typeface="Courier New"/>
                <a:ea typeface="Courier New"/>
                <a:cs typeface="Courier New"/>
                <a:sym typeface="Courier New"/>
              </a:rPr>
              <a:t>cell_motor_coordinates.npy</a:t>
            </a: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This readout accounts for  spatial arrangement of neurons to model their responses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8" name="Google Shape;668;p83"/>
          <p:cNvSpPr txBox="1"/>
          <p:nvPr/>
        </p:nvSpPr>
        <p:spPr>
          <a:xfrm>
            <a:off x="4445925" y="3756575"/>
            <a:ext cx="36681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for the best starting lr for the core part it is 0.004, for the readout part it is 0.007.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9" name="Google Shape;669;p83"/>
          <p:cNvSpPr txBox="1"/>
          <p:nvPr>
            <p:ph idx="11" type="ftr"/>
          </p:nvPr>
        </p:nvSpPr>
        <p:spPr>
          <a:xfrm rot="-5400000">
            <a:off x="8201325" y="2031875"/>
            <a:ext cx="97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  <p:pic>
        <p:nvPicPr>
          <p:cNvPr id="670" name="Google Shape;670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50" y="569400"/>
            <a:ext cx="4141124" cy="3437225"/>
          </a:xfrm>
          <a:prstGeom prst="rect">
            <a:avLst/>
          </a:prstGeom>
          <a:noFill/>
          <a:ln>
            <a:noFill/>
          </a:ln>
        </p:spPr>
      </p:pic>
      <p:sp>
        <p:nvSpPr>
          <p:cNvPr id="671" name="Google Shape;671;p83"/>
          <p:cNvSpPr txBox="1"/>
          <p:nvPr>
            <p:ph idx="4294967295" type="body"/>
          </p:nvPr>
        </p:nvSpPr>
        <p:spPr>
          <a:xfrm>
            <a:off x="368975" y="4080875"/>
            <a:ext cx="3468300" cy="19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it" sz="1170">
                <a:solidFill>
                  <a:schemeClr val="lt1"/>
                </a:solidFill>
              </a:rPr>
              <a:t>Training Parameters (Epochs &amp; Batch Size)</a:t>
            </a:r>
            <a:endParaRPr i="1" sz="117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84"/>
          <p:cNvSpPr txBox="1"/>
          <p:nvPr>
            <p:ph type="title"/>
          </p:nvPr>
        </p:nvSpPr>
        <p:spPr>
          <a:xfrm>
            <a:off x="222275" y="840575"/>
            <a:ext cx="50466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829"/>
              <a:buFont typeface="Arial"/>
              <a:buNone/>
            </a:pPr>
            <a:r>
              <a:rPr lang="it"/>
              <a:t>Conclusions</a:t>
            </a:r>
            <a:endParaRPr/>
          </a:p>
        </p:txBody>
      </p:sp>
      <p:sp>
        <p:nvSpPr>
          <p:cNvPr id="677" name="Google Shape;677;p8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78" name="Google Shape;678;p84"/>
          <p:cNvSpPr txBox="1"/>
          <p:nvPr/>
        </p:nvSpPr>
        <p:spPr>
          <a:xfrm>
            <a:off x="222275" y="2571750"/>
            <a:ext cx="4449000" cy="15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correlation value remains static</a:t>
            </a:r>
            <a:r>
              <a:rPr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because of unavailable behaviors.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brain response is heavily influenced by its current state.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session with best results is the 5th, reaching a correlation value 0.16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9" name="Google Shape;679;p84"/>
          <p:cNvSpPr txBox="1"/>
          <p:nvPr/>
        </p:nvSpPr>
        <p:spPr>
          <a:xfrm>
            <a:off x="222275" y="1304350"/>
            <a:ext cx="4576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addition to the sessions shown, other training sessions were carried out as well. We tried </a:t>
            </a:r>
            <a:r>
              <a:rPr b="1"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different lr</a:t>
            </a:r>
            <a:r>
              <a:rPr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lr_core</a:t>
            </a:r>
            <a:r>
              <a:rPr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batch size and </a:t>
            </a:r>
            <a:r>
              <a:rPr b="1"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loss</a:t>
            </a:r>
            <a:r>
              <a:rPr lang="it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0" name="Google Shape;680;p84"/>
          <p:cNvSpPr txBox="1"/>
          <p:nvPr>
            <p:ph idx="11" type="ftr"/>
          </p:nvPr>
        </p:nvSpPr>
        <p:spPr>
          <a:xfrm>
            <a:off x="5973325" y="466350"/>
            <a:ext cx="9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pic>
        <p:nvPicPr>
          <p:cNvPr id="681" name="Google Shape;681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075" y="1788000"/>
            <a:ext cx="4167926" cy="207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84"/>
          <p:cNvSpPr txBox="1"/>
          <p:nvPr>
            <p:ph idx="1" type="body"/>
          </p:nvPr>
        </p:nvSpPr>
        <p:spPr>
          <a:xfrm>
            <a:off x="5689575" y="3992300"/>
            <a:ext cx="2504100" cy="19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it" sz="870"/>
              <a:t>Training Parameters (Loss &amp; Readout)</a:t>
            </a:r>
            <a:endParaRPr i="1" sz="87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85"/>
          <p:cNvSpPr txBox="1"/>
          <p:nvPr>
            <p:ph idx="11" type="ftr"/>
          </p:nvPr>
        </p:nvSpPr>
        <p:spPr>
          <a:xfrm rot="-5400000">
            <a:off x="245900" y="2053825"/>
            <a:ext cx="7953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/>
              <a:t>V1TA</a:t>
            </a:r>
            <a:endParaRPr sz="500"/>
          </a:p>
        </p:txBody>
      </p:sp>
      <p:pic>
        <p:nvPicPr>
          <p:cNvPr descr="mountains at sunset" id="688" name="Google Shape;688;p8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1" l="0" r="0" t="41"/>
          <a:stretch/>
        </p:blipFill>
        <p:spPr>
          <a:xfrm>
            <a:off x="1332833" y="305624"/>
            <a:ext cx="1464209" cy="14642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untains at sunset" id="689" name="Google Shape;689;p85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47" l="0" r="0" t="347"/>
          <a:stretch/>
        </p:blipFill>
        <p:spPr>
          <a:xfrm>
            <a:off x="2646259" y="1479436"/>
            <a:ext cx="1717549" cy="1705127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85"/>
          <p:cNvSpPr txBox="1"/>
          <p:nvPr>
            <p:ph type="title"/>
          </p:nvPr>
        </p:nvSpPr>
        <p:spPr>
          <a:xfrm>
            <a:off x="4363790" y="305637"/>
            <a:ext cx="3957000" cy="17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</a:pPr>
            <a:r>
              <a:rPr lang="it"/>
              <a:t>THANK YOU</a:t>
            </a:r>
            <a:endParaRPr/>
          </a:p>
        </p:txBody>
      </p:sp>
      <p:sp>
        <p:nvSpPr>
          <p:cNvPr id="691" name="Google Shape;691;p85"/>
          <p:cNvSpPr txBox="1"/>
          <p:nvPr>
            <p:ph idx="1" type="body"/>
          </p:nvPr>
        </p:nvSpPr>
        <p:spPr>
          <a:xfrm>
            <a:off x="4717415" y="2160736"/>
            <a:ext cx="3957000" cy="8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85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it"/>
              <a:t>Fernando Riccioli, Nunzio Fornitto, Angelo Frasca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mountains under near dusk sky" id="692" name="Google Shape;692;p85"/>
          <p:cNvPicPr preferRelativeResize="0"/>
          <p:nvPr>
            <p:ph idx="5" type="pic"/>
          </p:nvPr>
        </p:nvPicPr>
        <p:blipFill rotWithShape="1">
          <a:blip r:embed="rId5">
            <a:alphaModFix/>
          </a:blip>
          <a:srcRect b="0" l="16" r="15" t="0"/>
          <a:stretch/>
        </p:blipFill>
        <p:spPr>
          <a:xfrm>
            <a:off x="819679" y="3014236"/>
            <a:ext cx="2890621" cy="21292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untains under the night sky just before dawn" id="693" name="Google Shape;693;p85"/>
          <p:cNvPicPr preferRelativeResize="0"/>
          <p:nvPr>
            <p:ph idx="4" type="pic"/>
          </p:nvPr>
        </p:nvPicPr>
        <p:blipFill rotWithShape="1">
          <a:blip r:embed="rId6">
            <a:alphaModFix/>
          </a:blip>
          <a:srcRect b="107" l="0" r="0" t="108"/>
          <a:stretch/>
        </p:blipFill>
        <p:spPr>
          <a:xfrm>
            <a:off x="4184654" y="3289734"/>
            <a:ext cx="2339470" cy="1847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ctrTitle"/>
          </p:nvPr>
        </p:nvSpPr>
        <p:spPr>
          <a:xfrm>
            <a:off x="1143000" y="1097280"/>
            <a:ext cx="6858000" cy="175564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"/>
              <a:buNone/>
            </a:pPr>
            <a:r>
              <a:rPr lang="it"/>
              <a:t>UNDERSTANDING THE DATASET</a:t>
            </a:r>
            <a:endParaRPr/>
          </a:p>
        </p:txBody>
      </p:sp>
      <p:sp>
        <p:nvSpPr>
          <p:cNvPr id="249" name="Google Shape;249;p36"/>
          <p:cNvSpPr txBox="1"/>
          <p:nvPr>
            <p:ph idx="1" type="subTitle"/>
          </p:nvPr>
        </p:nvSpPr>
        <p:spPr>
          <a:xfrm>
            <a:off x="1145286" y="2894076"/>
            <a:ext cx="6858000" cy="99441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it"/>
              <a:t>Allen Brain Observatory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7"/>
          <p:cNvSpPr txBox="1"/>
          <p:nvPr>
            <p:ph type="ctrTitle"/>
          </p:nvPr>
        </p:nvSpPr>
        <p:spPr>
          <a:xfrm>
            <a:off x="4516300" y="1265775"/>
            <a:ext cx="3935700" cy="3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A mouse is shown a sequence of images or videos.  These can either be natural or artificial (called gratings). 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Each image is presented for </a:t>
            </a:r>
            <a:r>
              <a:rPr b="1" lang="it" sz="1430"/>
              <a:t>250 ms</a:t>
            </a:r>
            <a:r>
              <a:rPr lang="it" sz="1430"/>
              <a:t>  before switching to another.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In the session each image is presented 50 times at random intervals.</a:t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3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30"/>
              <a:t>All images and videos are in grayscale.</a:t>
            </a:r>
            <a:endParaRPr sz="1430"/>
          </a:p>
        </p:txBody>
      </p:sp>
      <p:sp>
        <p:nvSpPr>
          <p:cNvPr id="255" name="Google Shape;255;p37"/>
          <p:cNvSpPr txBox="1"/>
          <p:nvPr>
            <p:ph idx="11" type="ftr"/>
          </p:nvPr>
        </p:nvSpPr>
        <p:spPr>
          <a:xfrm rot="-5400000">
            <a:off x="7352325" y="1199575"/>
            <a:ext cx="267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V1TA</a:t>
            </a:r>
            <a:endParaRPr sz="800"/>
          </a:p>
        </p:txBody>
      </p:sp>
      <p:sp>
        <p:nvSpPr>
          <p:cNvPr id="256" name="Google Shape;256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57" name="Google Shape;257;p37"/>
          <p:cNvSpPr txBox="1"/>
          <p:nvPr>
            <p:ph idx="4294967295" type="title"/>
          </p:nvPr>
        </p:nvSpPr>
        <p:spPr>
          <a:xfrm>
            <a:off x="4516300" y="344300"/>
            <a:ext cx="43095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2258"/>
              <a:buFont typeface="Montserrat"/>
              <a:buNone/>
            </a:pPr>
            <a:r>
              <a:rPr lang="it" sz="3100"/>
              <a:t>What happens during a Session</a:t>
            </a:r>
            <a:endParaRPr sz="3100"/>
          </a:p>
        </p:txBody>
      </p:sp>
      <p:pic>
        <p:nvPicPr>
          <p:cNvPr id="258" name="Google Shape;25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13" y="616875"/>
            <a:ext cx="4051799" cy="33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7"/>
          <p:cNvSpPr txBox="1"/>
          <p:nvPr/>
        </p:nvSpPr>
        <p:spPr>
          <a:xfrm>
            <a:off x="425313" y="4037200"/>
            <a:ext cx="34710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43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Frame 81 from Natural Scene Table</a:t>
            </a:r>
            <a:endParaRPr i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411100" y="1051900"/>
            <a:ext cx="51309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0"/>
              <a:buFont typeface="Montserrat"/>
              <a:buNone/>
            </a:pPr>
            <a:r>
              <a:rPr lang="it" sz="3590"/>
              <a:t>Neural Activation &amp; Behavior</a:t>
            </a:r>
            <a:endParaRPr sz="3590"/>
          </a:p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11100" y="2119125"/>
            <a:ext cx="4869600" cy="25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/>
              <a:t>Neural activation is  measured by calcium imaging: calcium protein enters the neuron when it's active and makes it fluorescent.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/>
              <a:t>A microscope (2 photon) measures the variation of fluorescence. This measure is called </a:t>
            </a:r>
            <a:r>
              <a:rPr b="1" lang="it"/>
              <a:t>ΔF/F</a:t>
            </a:r>
            <a:r>
              <a:rPr lang="it"/>
              <a:t>.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it"/>
              <a:t>But neural activation depends on the current state of the brain as well.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/>
              <a:t>This is why to have better performance during training  we need behavioral information such as </a:t>
            </a:r>
            <a:r>
              <a:rPr b="1" lang="it"/>
              <a:t>running speed</a:t>
            </a:r>
            <a:r>
              <a:rPr lang="it"/>
              <a:t> or pupil dilation.</a:t>
            </a:r>
            <a:endParaRPr/>
          </a:p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5973318" y="46634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sp>
        <p:nvSpPr>
          <p:cNvPr id="267" name="Google Shape;267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268" name="Google Shape;268;p38"/>
          <p:cNvPicPr preferRelativeResize="0"/>
          <p:nvPr/>
        </p:nvPicPr>
        <p:blipFill rotWithShape="1">
          <a:blip r:embed="rId3">
            <a:alphaModFix/>
          </a:blip>
          <a:srcRect b="0" l="0" r="42183" t="0"/>
          <a:stretch/>
        </p:blipFill>
        <p:spPr>
          <a:xfrm>
            <a:off x="5578900" y="978825"/>
            <a:ext cx="3180551" cy="378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9"/>
          <p:cNvSpPr txBox="1"/>
          <p:nvPr>
            <p:ph type="title"/>
          </p:nvPr>
        </p:nvSpPr>
        <p:spPr>
          <a:xfrm>
            <a:off x="166200" y="810075"/>
            <a:ext cx="4405800" cy="589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it"/>
              <a:t>Data Plot</a:t>
            </a:r>
            <a:endParaRPr/>
          </a:p>
        </p:txBody>
      </p:sp>
      <p:sp>
        <p:nvSpPr>
          <p:cNvPr id="274" name="Google Shape;274;p39"/>
          <p:cNvSpPr txBox="1"/>
          <p:nvPr>
            <p:ph idx="4294967295" type="ctrTitle"/>
          </p:nvPr>
        </p:nvSpPr>
        <p:spPr>
          <a:xfrm>
            <a:off x="166200" y="1468300"/>
            <a:ext cx="2800800" cy="30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929"/>
              <a:t>This is a partial plot of the data</a:t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1929"/>
              <a:t>X</a:t>
            </a:r>
            <a:r>
              <a:rPr lang="it" sz="1929"/>
              <a:t>-Axis: frames</a:t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1929"/>
              <a:t>Y</a:t>
            </a:r>
            <a:r>
              <a:rPr lang="it" sz="1929"/>
              <a:t>-Axis: ΔF/F and running speed (cm/s)</a:t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929"/>
              <a:t>Total Neurons: 174</a:t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929"/>
              <a:t>Total Frames: 11388</a:t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2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929"/>
              <a:t>Duration in minutes: 63.3</a:t>
            </a:r>
            <a:endParaRPr sz="1929"/>
          </a:p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5973318" y="46634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V1TA</a:t>
            </a:r>
            <a:endParaRPr/>
          </a:p>
        </p:txBody>
      </p:sp>
      <p:pic>
        <p:nvPicPr>
          <p:cNvPr id="276" name="Google Shape;27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1263" y="767175"/>
            <a:ext cx="5797625" cy="412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radientUnivers">
  <a:themeElements>
    <a:clrScheme name="Gradient">
      <a:dk1>
        <a:srgbClr val="000000"/>
      </a:dk1>
      <a:lt1>
        <a:srgbClr val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